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83" r:id="rId3"/>
    <p:sldId id="273" r:id="rId4"/>
    <p:sldId id="260" r:id="rId5"/>
    <p:sldId id="258" r:id="rId6"/>
    <p:sldId id="274" r:id="rId7"/>
    <p:sldId id="277" r:id="rId8"/>
    <p:sldId id="268" r:id="rId9"/>
    <p:sldId id="278" r:id="rId10"/>
    <p:sldId id="279" r:id="rId11"/>
    <p:sldId id="284" r:id="rId12"/>
    <p:sldId id="269" r:id="rId13"/>
    <p:sldId id="281" r:id="rId14"/>
    <p:sldId id="262" r:id="rId15"/>
    <p:sldId id="264" r:id="rId16"/>
    <p:sldId id="267" r:id="rId17"/>
    <p:sldId id="280" r:id="rId18"/>
    <p:sldId id="270" r:id="rId19"/>
    <p:sldId id="272" r:id="rId20"/>
    <p:sldId id="28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60"/>
  </p:normalViewPr>
  <p:slideViewPr>
    <p:cSldViewPr snapToGrid="0">
      <p:cViewPr varScale="1">
        <p:scale>
          <a:sx n="87" d="100"/>
          <a:sy n="87" d="100"/>
        </p:scale>
        <p:origin x="5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832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731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550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877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038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090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795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093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225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0272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48A87A34-81AB-432B-8DAE-1953F412C126}" type="datetimeFigureOut">
              <a:rPr lang="en-US" smtClean="0"/>
              <a:pPr/>
              <a:t>9/9/2025</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093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9/9/2025</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559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ervices.southwark.gov.uk/schools-and-education/school-admissions/secondary-admissions/applying-for-a-secondary-school-plac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ervices.southwark.gov.uk/schools-and-education/school-admissions/secondary-admissions/applying-for-a-secondary-school-plac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eadmissions.org.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chools.admissions@southwark.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v.uk/government/organisations/ofste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9886" y="0"/>
            <a:ext cx="8561747" cy="2541431"/>
          </a:xfrm>
        </p:spPr>
        <p:txBody>
          <a:bodyPr/>
          <a:lstStyle/>
          <a:p>
            <a:r>
              <a:rPr lang="en-GB" dirty="0"/>
              <a:t>Secondary School Transfer</a:t>
            </a:r>
          </a:p>
        </p:txBody>
      </p:sp>
      <p:sp>
        <p:nvSpPr>
          <p:cNvPr id="8" name="Rectangle 1">
            <a:extLst>
              <a:ext uri="{FF2B5EF4-FFF2-40B4-BE49-F238E27FC236}">
                <a16:creationId xmlns:a16="http://schemas.microsoft.com/office/drawing/2014/main" id="{F91F55DE-3F43-D046-3282-75CB8F8282B2}"/>
              </a:ext>
            </a:extLst>
          </p:cNvPr>
          <p:cNvSpPr>
            <a:spLocks noChangeArrowheads="1"/>
          </p:cNvSpPr>
          <p:nvPr/>
        </p:nvSpPr>
        <p:spPr bwMode="auto">
          <a:xfrm>
            <a:off x="396608" y="3843449"/>
            <a:ext cx="989314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Application opens</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1 September 2025</a:t>
            </a:r>
            <a:r>
              <a:rPr kumimoji="0" lang="en-US" altLang="en-US" sz="1800" b="0" i="0" u="none" strike="noStrike" cap="none" normalizeH="0" baseline="0" dirty="0">
                <a:ln>
                  <a:noFill/>
                </a:ln>
                <a:solidFill>
                  <a:schemeClr val="tx1"/>
                </a:solidFill>
                <a:effectLst/>
                <a:latin typeface="Arial" panose="020B0604020202020204" pitchFamily="34" charset="0"/>
              </a:rPr>
              <a:t> via the </a:t>
            </a:r>
            <a:r>
              <a:rPr kumimoji="0" lang="en-US" altLang="en-US" sz="1800" b="0" i="0" u="none" strike="noStrike" cap="none" normalizeH="0" baseline="0" dirty="0" err="1">
                <a:ln>
                  <a:noFill/>
                </a:ln>
                <a:solidFill>
                  <a:schemeClr val="tx1"/>
                </a:solidFill>
                <a:effectLst/>
                <a:latin typeface="Arial" panose="020B0604020202020204" pitchFamily="34" charset="0"/>
              </a:rPr>
              <a:t>eAdmissions</a:t>
            </a:r>
            <a:r>
              <a:rPr kumimoji="0" lang="en-US" altLang="en-US" sz="1800" b="0" i="0" u="none" strike="noStrike" cap="none" normalizeH="0" baseline="0" dirty="0">
                <a:ln>
                  <a:noFill/>
                </a:ln>
                <a:solidFill>
                  <a:schemeClr val="tx1"/>
                </a:solidFill>
                <a:effectLst/>
                <a:latin typeface="Arial" panose="020B0604020202020204" pitchFamily="34" charset="0"/>
              </a:rPr>
              <a:t> portal.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Deadline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31 October 2025</a:t>
            </a: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FF0000"/>
                </a:solidFill>
                <a:effectLst/>
                <a:latin typeface="Arial" panose="020B0604020202020204" pitchFamily="34" charset="0"/>
                <a:hlinkClick r:id="rId2"/>
              </a:rPr>
              <a:t>https://services.southwark.gov.uk/schools-and-education/school-admissions/secondary-admissions/applying-for-a-secondary-school-place</a:t>
            </a:r>
            <a:endParaRPr kumimoji="0" lang="en-US" altLang="en-US" sz="1800" b="1"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School offers released</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1 March 2026</a:t>
            </a:r>
            <a:r>
              <a:rPr kumimoji="0" lang="en-US" altLang="en-US" sz="1800" b="0" i="0" u="none" strike="noStrike" cap="none" normalizeH="0" baseline="0" dirty="0">
                <a:ln>
                  <a:noFill/>
                </a:ln>
                <a:solidFill>
                  <a:schemeClr val="tx1"/>
                </a:solidFill>
                <a:effectLst/>
                <a:latin typeface="Arial" panose="020B0604020202020204" pitchFamily="34" charset="0"/>
              </a:rPr>
              <a:t> for on-time applicants.</a:t>
            </a:r>
          </a:p>
        </p:txBody>
      </p:sp>
    </p:spTree>
    <p:extLst>
      <p:ext uri="{BB962C8B-B14F-4D97-AF65-F5344CB8AC3E}">
        <p14:creationId xmlns:p14="http://schemas.microsoft.com/office/powerpoint/2010/main" val="3978558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314" y="367695"/>
            <a:ext cx="4305300" cy="1714500"/>
          </a:xfrm>
          <a:prstGeom prst="rect">
            <a:avLst/>
          </a:prstGeom>
        </p:spPr>
      </p:pic>
      <p:pic>
        <p:nvPicPr>
          <p:cNvPr id="3" name="Picture 2">
            <a:extLst>
              <a:ext uri="{FF2B5EF4-FFF2-40B4-BE49-F238E27FC236}">
                <a16:creationId xmlns:a16="http://schemas.microsoft.com/office/drawing/2014/main" id="{B7CF5B9C-CE1F-4199-BA34-52991C09145A}"/>
              </a:ext>
            </a:extLst>
          </p:cNvPr>
          <p:cNvPicPr>
            <a:picLocks noChangeAspect="1"/>
          </p:cNvPicPr>
          <p:nvPr/>
        </p:nvPicPr>
        <p:blipFill rotWithShape="1">
          <a:blip r:embed="rId3"/>
          <a:srcRect l="32545" t="5360" r="36216" b="13273"/>
          <a:stretch/>
        </p:blipFill>
        <p:spPr>
          <a:xfrm>
            <a:off x="5176006" y="366274"/>
            <a:ext cx="3808601" cy="5580099"/>
          </a:xfrm>
          <a:prstGeom prst="rect">
            <a:avLst/>
          </a:prstGeom>
        </p:spPr>
      </p:pic>
    </p:spTree>
    <p:extLst>
      <p:ext uri="{BB962C8B-B14F-4D97-AF65-F5344CB8AC3E}">
        <p14:creationId xmlns:p14="http://schemas.microsoft.com/office/powerpoint/2010/main" val="1669345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FD46-01E8-264E-85F0-B4A6D1AED2F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ECCEA4-2443-5818-C078-8BDB8586CF80}"/>
              </a:ext>
            </a:extLst>
          </p:cNvPr>
          <p:cNvSpPr>
            <a:spLocks noGrp="1"/>
          </p:cNvSpPr>
          <p:nvPr>
            <p:ph idx="1"/>
          </p:nvPr>
        </p:nvSpPr>
        <p:spPr/>
        <p:txBody>
          <a:bodyPr/>
          <a:lstStyle/>
          <a:p>
            <a:endParaRPr lang="en-GB" dirty="0"/>
          </a:p>
        </p:txBody>
      </p:sp>
      <p:pic>
        <p:nvPicPr>
          <p:cNvPr id="11" name="Picture 10">
            <a:extLst>
              <a:ext uri="{FF2B5EF4-FFF2-40B4-BE49-F238E27FC236}">
                <a16:creationId xmlns:a16="http://schemas.microsoft.com/office/drawing/2014/main" id="{0F6877B0-0E45-B423-2AEE-F261EF1F6768}"/>
              </a:ext>
            </a:extLst>
          </p:cNvPr>
          <p:cNvPicPr>
            <a:picLocks noChangeAspect="1"/>
          </p:cNvPicPr>
          <p:nvPr/>
        </p:nvPicPr>
        <p:blipFill>
          <a:blip r:embed="rId2"/>
          <a:stretch>
            <a:fillRect/>
          </a:stretch>
        </p:blipFill>
        <p:spPr>
          <a:xfrm>
            <a:off x="1137146" y="128448"/>
            <a:ext cx="10055991" cy="2988516"/>
          </a:xfrm>
          <a:prstGeom prst="rect">
            <a:avLst/>
          </a:prstGeom>
        </p:spPr>
      </p:pic>
      <p:pic>
        <p:nvPicPr>
          <p:cNvPr id="5" name="Picture 4">
            <a:extLst>
              <a:ext uri="{FF2B5EF4-FFF2-40B4-BE49-F238E27FC236}">
                <a16:creationId xmlns:a16="http://schemas.microsoft.com/office/drawing/2014/main" id="{9E83283A-914B-0C44-231E-F0A08145FEB1}"/>
              </a:ext>
            </a:extLst>
          </p:cNvPr>
          <p:cNvPicPr>
            <a:picLocks noChangeAspect="1"/>
          </p:cNvPicPr>
          <p:nvPr/>
        </p:nvPicPr>
        <p:blipFill>
          <a:blip r:embed="rId3"/>
          <a:stretch>
            <a:fillRect/>
          </a:stretch>
        </p:blipFill>
        <p:spPr>
          <a:xfrm>
            <a:off x="1122334" y="3429000"/>
            <a:ext cx="10055990" cy="3300553"/>
          </a:xfrm>
          <a:prstGeom prst="rect">
            <a:avLst/>
          </a:prstGeom>
        </p:spPr>
      </p:pic>
    </p:spTree>
    <p:extLst>
      <p:ext uri="{BB962C8B-B14F-4D97-AF65-F5344CB8AC3E}">
        <p14:creationId xmlns:p14="http://schemas.microsoft.com/office/powerpoint/2010/main" val="765626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prstClr val="black"/>
                </a:solidFill>
              </a:rPr>
              <a:t>When to apply</a:t>
            </a:r>
            <a:endParaRPr lang="en-GB" dirty="0"/>
          </a:p>
        </p:txBody>
      </p:sp>
      <p:pic>
        <p:nvPicPr>
          <p:cNvPr id="5" name="Picture 4"/>
          <p:cNvPicPr>
            <a:picLocks noChangeAspect="1"/>
          </p:cNvPicPr>
          <p:nvPr/>
        </p:nvPicPr>
        <p:blipFill>
          <a:blip r:embed="rId2"/>
          <a:stretch>
            <a:fillRect/>
          </a:stretch>
        </p:blipFill>
        <p:spPr>
          <a:xfrm>
            <a:off x="1534696" y="4371095"/>
            <a:ext cx="1865538" cy="1097375"/>
          </a:xfrm>
          <a:prstGeom prst="rect">
            <a:avLst/>
          </a:prstGeom>
        </p:spPr>
      </p:pic>
      <p:sp>
        <p:nvSpPr>
          <p:cNvPr id="6" name="Rectangle 5"/>
          <p:cNvSpPr/>
          <p:nvPr/>
        </p:nvSpPr>
        <p:spPr>
          <a:xfrm>
            <a:off x="4380124" y="2413061"/>
            <a:ext cx="242374" cy="369332"/>
          </a:xfrm>
          <a:prstGeom prst="rect">
            <a:avLst/>
          </a:prstGeom>
        </p:spPr>
        <p:txBody>
          <a:bodyPr wrap="none">
            <a:spAutoFit/>
          </a:bodyPr>
          <a:lstStyle/>
          <a:p>
            <a:r>
              <a:rPr lang="en-GB" dirty="0"/>
              <a:t> </a:t>
            </a:r>
          </a:p>
        </p:txBody>
      </p:sp>
      <p:sp>
        <p:nvSpPr>
          <p:cNvPr id="11" name="Content Placeholder 10">
            <a:extLst>
              <a:ext uri="{FF2B5EF4-FFF2-40B4-BE49-F238E27FC236}">
                <a16:creationId xmlns:a16="http://schemas.microsoft.com/office/drawing/2014/main" id="{B8B13D16-320C-46DA-B545-52EAEA6C4E1D}"/>
              </a:ext>
            </a:extLst>
          </p:cNvPr>
          <p:cNvSpPr>
            <a:spLocks noGrp="1"/>
          </p:cNvSpPr>
          <p:nvPr>
            <p:ph idx="1"/>
          </p:nvPr>
        </p:nvSpPr>
        <p:spPr>
          <a:xfrm>
            <a:off x="1335921" y="2104221"/>
            <a:ext cx="9520158" cy="4375675"/>
          </a:xfrm>
        </p:spPr>
        <p: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Application opens</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a:ln>
                  <a:noFill/>
                </a:ln>
                <a:solidFill>
                  <a:schemeClr val="tx1"/>
                </a:solidFill>
                <a:effectLst/>
                <a:latin typeface="Arial" panose="020B0604020202020204" pitchFamily="34" charset="0"/>
              </a:rPr>
              <a:t>1 September 2025</a:t>
            </a:r>
            <a:r>
              <a:rPr kumimoji="0" lang="en-US" altLang="en-US" sz="2000" b="0" i="0" u="none" strike="noStrike" cap="none" normalizeH="0" baseline="0" dirty="0">
                <a:ln>
                  <a:noFill/>
                </a:ln>
                <a:solidFill>
                  <a:schemeClr val="tx1"/>
                </a:solidFill>
                <a:effectLst/>
                <a:latin typeface="Arial" panose="020B0604020202020204" pitchFamily="34" charset="0"/>
              </a:rPr>
              <a:t> via the </a:t>
            </a:r>
            <a:r>
              <a:rPr kumimoji="0" lang="en-US" altLang="en-US" sz="2000" b="0" i="0" u="none" strike="noStrike" cap="none" normalizeH="0" baseline="0" dirty="0" err="1">
                <a:ln>
                  <a:noFill/>
                </a:ln>
                <a:solidFill>
                  <a:schemeClr val="tx1"/>
                </a:solidFill>
                <a:effectLst/>
                <a:latin typeface="Arial" panose="020B0604020202020204" pitchFamily="34" charset="0"/>
              </a:rPr>
              <a:t>eAdmissions</a:t>
            </a:r>
            <a:r>
              <a:rPr kumimoji="0" lang="en-US" altLang="en-US" sz="2000" b="0" i="0" u="none" strike="noStrike" cap="none" normalizeH="0" baseline="0" dirty="0">
                <a:ln>
                  <a:noFill/>
                </a:ln>
                <a:solidFill>
                  <a:schemeClr val="tx1"/>
                </a:solidFill>
                <a:effectLst/>
                <a:latin typeface="Arial" panose="020B0604020202020204" pitchFamily="34" charset="0"/>
              </a:rPr>
              <a:t> portal.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Deadline</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a:ln>
                  <a:noFill/>
                </a:ln>
                <a:solidFill>
                  <a:schemeClr val="tx1"/>
                </a:solidFill>
                <a:effectLst/>
                <a:latin typeface="Arial" panose="020B0604020202020204" pitchFamily="34" charset="0"/>
              </a:rPr>
              <a:t>31 October 2025</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FF0000"/>
                </a:solidFill>
                <a:effectLst/>
                <a:latin typeface="Arial" panose="020B0604020202020204" pitchFamily="34" charset="0"/>
                <a:hlinkClick r:id="rId3"/>
              </a:rPr>
              <a:t>https://services.southwark.gov.uk/schools-and-education/school-admissions/secondary-admissions/applying-for-a-secondary-school-place</a:t>
            </a:r>
            <a:endParaRPr kumimoji="0" lang="en-US" altLang="en-US" sz="2000" b="1"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School offers released</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a:ln>
                  <a:noFill/>
                </a:ln>
                <a:solidFill>
                  <a:schemeClr val="tx1"/>
                </a:solidFill>
                <a:effectLst/>
                <a:latin typeface="Arial" panose="020B0604020202020204" pitchFamily="34" charset="0"/>
              </a:rPr>
              <a:t>1 March 2026</a:t>
            </a:r>
            <a:r>
              <a:rPr kumimoji="0" lang="en-US" altLang="en-US" sz="2000" b="0" i="0" u="none" strike="noStrike" cap="none" normalizeH="0" baseline="0" dirty="0">
                <a:ln>
                  <a:noFill/>
                </a:ln>
                <a:solidFill>
                  <a:schemeClr val="tx1"/>
                </a:solidFill>
                <a:effectLst/>
                <a:latin typeface="Arial" panose="020B0604020202020204" pitchFamily="34" charset="0"/>
              </a:rPr>
              <a:t> for on-time applicants.</a:t>
            </a:r>
          </a:p>
          <a:p>
            <a:endParaRPr lang="en-GB" dirty="0"/>
          </a:p>
        </p:txBody>
      </p:sp>
    </p:spTree>
    <p:extLst>
      <p:ext uri="{BB962C8B-B14F-4D97-AF65-F5344CB8AC3E}">
        <p14:creationId xmlns:p14="http://schemas.microsoft.com/office/powerpoint/2010/main" val="2521400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solidFill>
                  <a:prstClr val="black"/>
                </a:solidFill>
              </a:rPr>
              <a:t>Southwark</a:t>
            </a:r>
            <a:endParaRPr lang="en-GB" dirty="0"/>
          </a:p>
        </p:txBody>
      </p:sp>
      <p:sp>
        <p:nvSpPr>
          <p:cNvPr id="5" name="Content Placeholder 2"/>
          <p:cNvSpPr>
            <a:spLocks noGrp="1"/>
          </p:cNvSpPr>
          <p:nvPr>
            <p:ph idx="1"/>
          </p:nvPr>
        </p:nvSpPr>
        <p:spPr>
          <a:xfrm>
            <a:off x="1534696" y="1745674"/>
            <a:ext cx="9520158" cy="4297680"/>
          </a:xfrm>
        </p:spPr>
        <p:txBody>
          <a:bodyPr>
            <a:normAutofit fontScale="40000" lnSpcReduction="20000"/>
          </a:bodyPr>
          <a:lstStyle/>
          <a:p>
            <a:r>
              <a:rPr lang="en-GB" sz="4500" dirty="0">
                <a:effectLst/>
                <a:cs typeface="Calibri" panose="020F0502020204030204" pitchFamily="34" charset="0"/>
              </a:rPr>
              <a:t>If your child has a sibling (brother or sister), at one of your preferential schools, please ensure that you tick the sibling box.  </a:t>
            </a:r>
          </a:p>
          <a:p>
            <a:pPr marL="0" indent="0">
              <a:buNone/>
            </a:pPr>
            <a:endParaRPr lang="en-GB" sz="3800" dirty="0">
              <a:effectLst/>
              <a:cs typeface="Calibri" panose="020F0502020204030204" pitchFamily="34" charset="0"/>
            </a:endParaRPr>
          </a:p>
          <a:p>
            <a:r>
              <a:rPr lang="en-GB" sz="4500" dirty="0">
                <a:effectLst/>
                <a:cs typeface="Calibri" panose="020F0502020204030204" pitchFamily="34" charset="0"/>
              </a:rPr>
              <a:t>Once you have completed your online application, take note that you receive your </a:t>
            </a:r>
            <a:r>
              <a:rPr lang="en-GB" sz="4500" b="1" dirty="0">
                <a:effectLst/>
                <a:cs typeface="Calibri" panose="020F0502020204030204" pitchFamily="34" charset="0"/>
              </a:rPr>
              <a:t>16 digit application reference number starting with 210</a:t>
            </a:r>
            <a:r>
              <a:rPr lang="en-GB" sz="4500" dirty="0">
                <a:cs typeface="Calibri" panose="020F0502020204030204" pitchFamily="34" charset="0"/>
              </a:rPr>
              <a:t> similar to this: 210-2018-09-E-002100.</a:t>
            </a:r>
            <a:endParaRPr lang="en-GB" sz="4500" b="1" dirty="0">
              <a:cs typeface="Calibri" panose="020F0502020204030204" pitchFamily="34" charset="0"/>
            </a:endParaRPr>
          </a:p>
          <a:p>
            <a:endParaRPr lang="en-GB" sz="3800" b="1" dirty="0">
              <a:cs typeface="Calibri" panose="020F0502020204030204" pitchFamily="34" charset="0"/>
            </a:endParaRPr>
          </a:p>
          <a:p>
            <a:r>
              <a:rPr lang="en-GB" sz="4500" dirty="0">
                <a:cs typeface="Calibri" panose="020F0502020204030204" pitchFamily="34" charset="0"/>
              </a:rPr>
              <a:t>If you do not receive a </a:t>
            </a:r>
            <a:r>
              <a:rPr lang="en-GB" sz="4500" b="1" dirty="0">
                <a:cs typeface="Calibri" panose="020F0502020204030204" pitchFamily="34" charset="0"/>
              </a:rPr>
              <a:t>unique reference number </a:t>
            </a:r>
            <a:r>
              <a:rPr lang="en-GB" sz="4500" dirty="0">
                <a:cs typeface="Calibri" panose="020F0502020204030204" pitchFamily="34" charset="0"/>
              </a:rPr>
              <a:t>it means your application has not been received and you will need to resubmit your application. </a:t>
            </a:r>
          </a:p>
          <a:p>
            <a:endParaRPr lang="en-GB" sz="3800" dirty="0">
              <a:cs typeface="Calibri" panose="020F0502020204030204" pitchFamily="34" charset="0"/>
            </a:endParaRPr>
          </a:p>
          <a:p>
            <a:r>
              <a:rPr lang="en-GB" sz="4500" dirty="0">
                <a:cs typeface="Calibri" panose="020F0502020204030204" pitchFamily="34" charset="0"/>
              </a:rPr>
              <a:t>Keep a record of your unique user name, password and application number which you will use for your application. It is important to keep this information safe so that you can log in and look at your application and review the results.</a:t>
            </a:r>
            <a:endParaRPr lang="en-GB" sz="4500" b="1" dirty="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706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Ability/Aptitude tests</a:t>
            </a:r>
          </a:p>
        </p:txBody>
      </p:sp>
      <p:sp>
        <p:nvSpPr>
          <p:cNvPr id="3" name="Content Placeholder 2"/>
          <p:cNvSpPr>
            <a:spLocks noGrp="1"/>
          </p:cNvSpPr>
          <p:nvPr>
            <p:ph idx="1"/>
          </p:nvPr>
        </p:nvSpPr>
        <p:spPr/>
        <p:txBody>
          <a:bodyPr>
            <a:normAutofit/>
          </a:bodyPr>
          <a:lstStyle/>
          <a:p>
            <a:r>
              <a:rPr lang="en-GB" sz="2800" dirty="0"/>
              <a:t>Kingsdale Foundation School (aptitude places) </a:t>
            </a:r>
          </a:p>
          <a:p>
            <a:r>
              <a:rPr lang="en-GB" sz="2800" dirty="0"/>
              <a:t>The City of London Academy (Southwark) (aptitude places) </a:t>
            </a:r>
          </a:p>
          <a:p>
            <a:r>
              <a:rPr lang="en-GB" sz="2800" dirty="0"/>
              <a:t>St Saviour’s &amp; St </a:t>
            </a:r>
            <a:r>
              <a:rPr lang="en-GB" sz="2800" dirty="0" err="1"/>
              <a:t>Olave’s</a:t>
            </a:r>
            <a:r>
              <a:rPr lang="en-GB" sz="2800" dirty="0"/>
              <a:t> School (ability places)</a:t>
            </a:r>
          </a:p>
          <a:p>
            <a:pPr marL="0" indent="0">
              <a:buNone/>
            </a:pPr>
            <a:r>
              <a:rPr lang="en-GB" sz="2800" dirty="0"/>
              <a:t>  For more information, contact the schools directly.</a:t>
            </a:r>
          </a:p>
        </p:txBody>
      </p:sp>
    </p:spTree>
    <p:extLst>
      <p:ext uri="{BB962C8B-B14F-4D97-AF65-F5344CB8AC3E}">
        <p14:creationId xmlns:p14="http://schemas.microsoft.com/office/powerpoint/2010/main" val="167024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539826"/>
            <a:ext cx="9520158" cy="1049235"/>
          </a:xfrm>
        </p:spPr>
        <p:txBody>
          <a:bodyPr/>
          <a:lstStyle/>
          <a:p>
            <a:r>
              <a:rPr lang="en-GB" dirty="0"/>
              <a:t>Some schools will ask you to complete a SIF (Supplementary Information Form)</a:t>
            </a:r>
          </a:p>
        </p:txBody>
      </p:sp>
      <p:sp>
        <p:nvSpPr>
          <p:cNvPr id="3" name="Content Placeholder 2"/>
          <p:cNvSpPr>
            <a:spLocks noGrp="1"/>
          </p:cNvSpPr>
          <p:nvPr>
            <p:ph idx="1"/>
          </p:nvPr>
        </p:nvSpPr>
        <p:spPr/>
        <p:txBody>
          <a:bodyPr>
            <a:normAutofit/>
          </a:bodyPr>
          <a:lstStyle/>
          <a:p>
            <a:r>
              <a:rPr lang="en-GB" sz="2800" dirty="0"/>
              <a:t>To collect information that is not on the application form</a:t>
            </a:r>
          </a:p>
          <a:p>
            <a:r>
              <a:rPr lang="en-GB" sz="2800" dirty="0"/>
              <a:t>Information used against published admissions criteria </a:t>
            </a:r>
            <a:r>
              <a:rPr lang="en-GB" dirty="0"/>
              <a:t>(e.g. a faith school may require evidence of church attendance)</a:t>
            </a:r>
          </a:p>
          <a:p>
            <a:r>
              <a:rPr lang="en-GB" sz="2800" dirty="0"/>
              <a:t>Check school brochure to find out if SIF is required </a:t>
            </a:r>
          </a:p>
          <a:p>
            <a:r>
              <a:rPr lang="en-GB" sz="2800" dirty="0"/>
              <a:t>Fill out both forms by the correct date and send to the correct place </a:t>
            </a:r>
          </a:p>
        </p:txBody>
      </p:sp>
    </p:spTree>
    <p:extLst>
      <p:ext uri="{BB962C8B-B14F-4D97-AF65-F5344CB8AC3E}">
        <p14:creationId xmlns:p14="http://schemas.microsoft.com/office/powerpoint/2010/main" val="1041642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After the closing date</a:t>
            </a:r>
          </a:p>
        </p:txBody>
      </p:sp>
      <p:sp>
        <p:nvSpPr>
          <p:cNvPr id="3" name="Content Placeholder 2"/>
          <p:cNvSpPr>
            <a:spLocks noGrp="1"/>
          </p:cNvSpPr>
          <p:nvPr>
            <p:ph idx="1"/>
          </p:nvPr>
        </p:nvSpPr>
        <p:spPr/>
        <p:txBody>
          <a:bodyPr>
            <a:normAutofit fontScale="77500" lnSpcReduction="20000"/>
          </a:bodyPr>
          <a:lstStyle/>
          <a:p>
            <a:r>
              <a:rPr lang="en-GB" dirty="0"/>
              <a:t>Each school named considered </a:t>
            </a:r>
          </a:p>
          <a:p>
            <a:r>
              <a:rPr lang="en-GB" dirty="0"/>
              <a:t>Applications to schools outside of Southwark sent electronically to relevant borough</a:t>
            </a:r>
          </a:p>
          <a:p>
            <a:r>
              <a:rPr lang="en-GB" dirty="0"/>
              <a:t>Oversubscription criteria applied if oversubscribed </a:t>
            </a:r>
          </a:p>
          <a:p>
            <a:r>
              <a:rPr lang="en-GB" dirty="0"/>
              <a:t>If more than one of preferred schools can offer place – highest ranked school chosen </a:t>
            </a:r>
          </a:p>
          <a:p>
            <a:r>
              <a:rPr lang="en-GB" dirty="0"/>
              <a:t>One offer of one school place is made only </a:t>
            </a:r>
          </a:p>
          <a:p>
            <a:r>
              <a:rPr lang="en-GB" dirty="0"/>
              <a:t>If no offer made from preferred schools, Southwark will allocate </a:t>
            </a:r>
          </a:p>
          <a:p>
            <a:r>
              <a:rPr lang="en-GB" dirty="0"/>
              <a:t>Offers are conditional until proof of address is provided  </a:t>
            </a:r>
          </a:p>
          <a:p>
            <a:r>
              <a:rPr lang="en-GB" dirty="0"/>
              <a:t>The Southwark Council admissions team holds waiting lists for all Southwark schools until 10 July 2025. After that From </a:t>
            </a:r>
            <a:r>
              <a:rPr lang="en-GB" b="1" dirty="0"/>
              <a:t>11 July 2025</a:t>
            </a:r>
            <a:r>
              <a:rPr lang="en-GB" dirty="0"/>
              <a:t> onward, each </a:t>
            </a:r>
            <a:r>
              <a:rPr lang="en-GB" b="1" dirty="0"/>
              <a:t>individual school</a:t>
            </a:r>
            <a:r>
              <a:rPr lang="en-GB" dirty="0"/>
              <a:t> takes over responsibility for its own waiting list </a:t>
            </a:r>
          </a:p>
        </p:txBody>
      </p:sp>
    </p:spTree>
    <p:extLst>
      <p:ext uri="{BB962C8B-B14F-4D97-AF65-F5344CB8AC3E}">
        <p14:creationId xmlns:p14="http://schemas.microsoft.com/office/powerpoint/2010/main" val="2590113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0793F4-A34B-41AE-A0B7-7B48F1D48777}"/>
              </a:ext>
            </a:extLst>
          </p:cNvPr>
          <p:cNvPicPr/>
          <p:nvPr/>
        </p:nvPicPr>
        <p:blipFill rotWithShape="1">
          <a:blip r:embed="rId2"/>
          <a:srcRect l="10968" t="17137" r="20396" b="3979"/>
          <a:stretch/>
        </p:blipFill>
        <p:spPr bwMode="auto">
          <a:xfrm>
            <a:off x="672823" y="345390"/>
            <a:ext cx="10189808" cy="55269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3911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black"/>
                </a:solidFill>
                <a:highlight>
                  <a:srgbClr val="FFFF00"/>
                </a:highlight>
              </a:rPr>
              <a:t>Offer day </a:t>
            </a:r>
            <a:endParaRPr lang="en-GB" dirty="0">
              <a:highlight>
                <a:srgbClr val="FFFF00"/>
              </a:highlight>
            </a:endParaRPr>
          </a:p>
        </p:txBody>
      </p:sp>
      <p:sp>
        <p:nvSpPr>
          <p:cNvPr id="3" name="Content Placeholder 2"/>
          <p:cNvSpPr>
            <a:spLocks noGrp="1"/>
          </p:cNvSpPr>
          <p:nvPr>
            <p:ph idx="1"/>
          </p:nvPr>
        </p:nvSpPr>
        <p:spPr/>
        <p:txBody>
          <a:bodyPr/>
          <a:lstStyle/>
          <a:p>
            <a:pPr lvl="0">
              <a:buClr>
                <a:srgbClr val="5FA534"/>
              </a:buClr>
            </a:pPr>
            <a:r>
              <a:rPr lang="en-GB" sz="3000" dirty="0">
                <a:solidFill>
                  <a:prstClr val="black"/>
                </a:solidFill>
              </a:rPr>
              <a:t>Monday 2nd March 2025 – (after 5pm via email - no action required if you wish to accept the place)</a:t>
            </a:r>
          </a:p>
          <a:p>
            <a:pPr marL="0" lvl="0" indent="0">
              <a:buClr>
                <a:srgbClr val="5FA534"/>
              </a:buClr>
              <a:buNone/>
            </a:pPr>
            <a:endParaRPr lang="en-GB" sz="3000" dirty="0">
              <a:solidFill>
                <a:prstClr val="black"/>
              </a:solidFill>
            </a:endParaRPr>
          </a:p>
          <a:p>
            <a:pPr lvl="0">
              <a:buClr>
                <a:srgbClr val="5FA534"/>
              </a:buClr>
            </a:pPr>
            <a:r>
              <a:rPr lang="en-GB" sz="2800" dirty="0">
                <a:solidFill>
                  <a:prstClr val="black"/>
                </a:solidFill>
              </a:rPr>
              <a:t>Applicants can also view the outcome of their application during the evening at </a:t>
            </a:r>
            <a:r>
              <a:rPr lang="en-GB" sz="2800" dirty="0">
                <a:solidFill>
                  <a:prstClr val="black"/>
                </a:solidFill>
                <a:hlinkClick r:id="rId2"/>
              </a:rPr>
              <a:t>www.eadmissions.org.uk</a:t>
            </a:r>
            <a:r>
              <a:rPr lang="en-GB" sz="2800" dirty="0">
                <a:solidFill>
                  <a:prstClr val="black"/>
                </a:solidFill>
              </a:rPr>
              <a:t> </a:t>
            </a:r>
            <a:endParaRPr lang="en-GB" sz="2800" dirty="0">
              <a:solidFill>
                <a:srgbClr val="FF0000"/>
              </a:solidFill>
            </a:endParaRPr>
          </a:p>
          <a:p>
            <a:endParaRPr lang="en-GB" dirty="0"/>
          </a:p>
        </p:txBody>
      </p:sp>
    </p:spTree>
    <p:extLst>
      <p:ext uri="{BB962C8B-B14F-4D97-AF65-F5344CB8AC3E}">
        <p14:creationId xmlns:p14="http://schemas.microsoft.com/office/powerpoint/2010/main" val="3465378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solidFill>
                  <a:prstClr val="black"/>
                </a:solidFill>
                <a:latin typeface="Calibri"/>
              </a:rPr>
              <a:t>Rejecting an offer</a:t>
            </a:r>
            <a:endParaRPr lang="en-GB" dirty="0"/>
          </a:p>
        </p:txBody>
      </p:sp>
      <p:sp>
        <p:nvSpPr>
          <p:cNvPr id="3" name="Content Placeholder 2"/>
          <p:cNvSpPr>
            <a:spLocks noGrp="1"/>
          </p:cNvSpPr>
          <p:nvPr>
            <p:ph idx="1"/>
          </p:nvPr>
        </p:nvSpPr>
        <p:spPr>
          <a:xfrm>
            <a:off x="1534696" y="2015732"/>
            <a:ext cx="9520158" cy="3886304"/>
          </a:xfrm>
        </p:spPr>
        <p:txBody>
          <a:bodyPr>
            <a:normAutofit fontScale="32500" lnSpcReduction="20000"/>
          </a:bodyPr>
          <a:lstStyle/>
          <a:p>
            <a:r>
              <a:rPr lang="en-GB" sz="5600" dirty="0"/>
              <a:t>Should you wish to reject the offer of a school place allocated to your child, you must notify the school admissions team by email at </a:t>
            </a:r>
            <a:r>
              <a:rPr lang="en-GB" sz="5600" b="1" dirty="0"/>
              <a:t>schools.admissions@southwark.gov.uk </a:t>
            </a:r>
            <a:r>
              <a:rPr lang="en-GB" sz="5600" dirty="0"/>
              <a:t>and include your unique application reference.</a:t>
            </a:r>
          </a:p>
          <a:p>
            <a:endParaRPr lang="en-GB" sz="5600" dirty="0"/>
          </a:p>
          <a:p>
            <a:endParaRPr lang="en-GB" sz="5600" dirty="0"/>
          </a:p>
          <a:p>
            <a:r>
              <a:rPr lang="en-GB" sz="5600" b="1" dirty="0"/>
              <a:t>Appeals</a:t>
            </a:r>
            <a:r>
              <a:rPr lang="en-GB" sz="5600" dirty="0"/>
              <a:t>:  Check dates of appeal hearings with individual schools. For further information about the appeals process contact </a:t>
            </a:r>
            <a:r>
              <a:rPr lang="en-GB" sz="5600" b="1" dirty="0"/>
              <a:t>Southwark Council’s school admissions team on 020 7525 533</a:t>
            </a:r>
            <a:r>
              <a:rPr lang="en-GB" sz="5600" dirty="0"/>
              <a:t>7 or by obtaining a copy of the School Admissions Appeals Code from the Department for Education (</a:t>
            </a:r>
            <a:r>
              <a:rPr lang="en-GB" sz="5600" dirty="0" err="1"/>
              <a:t>DfE</a:t>
            </a:r>
            <a:r>
              <a:rPr lang="en-GB" sz="5600" dirty="0"/>
              <a:t>), contact details on page 48 of the brochure.</a:t>
            </a:r>
          </a:p>
          <a:p>
            <a:endParaRPr lang="en-GB" sz="5600" dirty="0"/>
          </a:p>
          <a:p>
            <a:endParaRPr lang="en-GB" dirty="0"/>
          </a:p>
        </p:txBody>
      </p:sp>
    </p:spTree>
    <p:extLst>
      <p:ext uri="{BB962C8B-B14F-4D97-AF65-F5344CB8AC3E}">
        <p14:creationId xmlns:p14="http://schemas.microsoft.com/office/powerpoint/2010/main" val="345481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59AB-F671-0073-9F98-CEB883CD84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063C370-A1B0-8E29-F1F7-FD694CBF0BE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B0F5585-95DF-8C36-1D8C-424CC7C4EF0D}"/>
              </a:ext>
            </a:extLst>
          </p:cNvPr>
          <p:cNvPicPr>
            <a:picLocks noChangeAspect="1"/>
          </p:cNvPicPr>
          <p:nvPr/>
        </p:nvPicPr>
        <p:blipFill>
          <a:blip r:embed="rId2"/>
          <a:stretch>
            <a:fillRect/>
          </a:stretch>
        </p:blipFill>
        <p:spPr>
          <a:xfrm>
            <a:off x="344869" y="456374"/>
            <a:ext cx="11498263" cy="5303053"/>
          </a:xfrm>
          <a:prstGeom prst="rect">
            <a:avLst/>
          </a:prstGeom>
        </p:spPr>
      </p:pic>
    </p:spTree>
    <p:extLst>
      <p:ext uri="{BB962C8B-B14F-4D97-AF65-F5344CB8AC3E}">
        <p14:creationId xmlns:p14="http://schemas.microsoft.com/office/powerpoint/2010/main" val="257035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solidFill>
                  <a:prstClr val="black"/>
                </a:solidFill>
              </a:rPr>
              <a:t>Southwark Admissions</a:t>
            </a:r>
            <a:endParaRPr lang="en-GB" dirty="0"/>
          </a:p>
        </p:txBody>
      </p:sp>
      <p:sp>
        <p:nvSpPr>
          <p:cNvPr id="4" name="Content Placeholder 2"/>
          <p:cNvSpPr>
            <a:spLocks noGrp="1"/>
          </p:cNvSpPr>
          <p:nvPr>
            <p:ph idx="1"/>
          </p:nvPr>
        </p:nvSpPr>
        <p:spPr>
          <a:xfrm>
            <a:off x="1534696" y="2015732"/>
            <a:ext cx="9520158" cy="3919555"/>
          </a:xfrm>
        </p:spPr>
        <p:txBody>
          <a:bodyPr>
            <a:normAutofit fontScale="32500" lnSpcReduction="20000"/>
          </a:bodyPr>
          <a:lstStyle/>
          <a:p>
            <a:pPr marL="0" indent="0">
              <a:buNone/>
            </a:pPr>
            <a:br>
              <a:rPr lang="en-GB" dirty="0">
                <a:effectLst/>
              </a:rPr>
            </a:br>
            <a:r>
              <a:rPr lang="en-GB" sz="5500" dirty="0">
                <a:cs typeface="Calibri" panose="020F0502020204030204" pitchFamily="34" charset="0"/>
              </a:rPr>
              <a:t>School admissions team 4th floor, </a:t>
            </a:r>
          </a:p>
          <a:p>
            <a:pPr marL="0" indent="0">
              <a:buNone/>
            </a:pPr>
            <a:r>
              <a:rPr lang="en-GB" sz="5500" dirty="0">
                <a:cs typeface="Calibri" panose="020F0502020204030204" pitchFamily="34" charset="0"/>
              </a:rPr>
              <a:t>Hub 2 Children’s and adults services Southwark Council </a:t>
            </a:r>
          </a:p>
          <a:p>
            <a:pPr marL="0" indent="0">
              <a:buNone/>
            </a:pPr>
            <a:r>
              <a:rPr lang="en-GB" sz="5500" dirty="0">
                <a:cs typeface="Calibri" panose="020F0502020204030204" pitchFamily="34" charset="0"/>
              </a:rPr>
              <a:t>PO Box 64529 </a:t>
            </a:r>
          </a:p>
          <a:p>
            <a:pPr marL="0" indent="0">
              <a:buNone/>
            </a:pPr>
            <a:r>
              <a:rPr lang="en-GB" sz="5500" dirty="0">
                <a:cs typeface="Calibri" panose="020F0502020204030204" pitchFamily="34" charset="0"/>
              </a:rPr>
              <a:t>London SE1P 5LX       </a:t>
            </a:r>
          </a:p>
          <a:p>
            <a:pPr marL="0" indent="0">
              <a:buNone/>
            </a:pPr>
            <a:endParaRPr lang="en-GB" sz="4500" dirty="0">
              <a:cs typeface="Calibri" panose="020F0502020204030204" pitchFamily="34" charset="0"/>
            </a:endParaRPr>
          </a:p>
          <a:p>
            <a:pPr marL="0" indent="0">
              <a:buNone/>
            </a:pPr>
            <a:r>
              <a:rPr lang="en-GB" sz="6200" dirty="0">
                <a:cs typeface="Calibri" panose="020F0502020204030204" pitchFamily="34" charset="0"/>
              </a:rPr>
              <a:t>www.southwark.gov.uk/schooladmissions       </a:t>
            </a:r>
          </a:p>
          <a:p>
            <a:pPr marL="0" indent="0">
              <a:buNone/>
            </a:pPr>
            <a:r>
              <a:rPr lang="en-GB" sz="6200" dirty="0">
                <a:cs typeface="Calibri" panose="020F0502020204030204" pitchFamily="34" charset="0"/>
              </a:rPr>
              <a:t>Email:  </a:t>
            </a:r>
            <a:r>
              <a:rPr lang="en-GB" sz="6200" dirty="0">
                <a:cs typeface="Calibri" panose="020F0502020204030204" pitchFamily="34" charset="0"/>
                <a:hlinkClick r:id="rId2"/>
              </a:rPr>
              <a:t>schools.admissions@southwark.gov.uk</a:t>
            </a:r>
            <a:endParaRPr lang="en-GB" sz="6200" dirty="0">
              <a:cs typeface="Calibri" panose="020F0502020204030204" pitchFamily="34" charset="0"/>
            </a:endParaRPr>
          </a:p>
          <a:p>
            <a:pPr marL="0" indent="0">
              <a:buNone/>
            </a:pPr>
            <a:r>
              <a:rPr lang="en-GB" sz="6200" dirty="0">
                <a:cs typeface="Calibri" panose="020F0502020204030204" pitchFamily="34" charset="0"/>
              </a:rPr>
              <a:t>       </a:t>
            </a:r>
          </a:p>
          <a:p>
            <a:pPr marL="0" indent="0">
              <a:buNone/>
            </a:pPr>
            <a:r>
              <a:rPr lang="en-GB" sz="6200" dirty="0">
                <a:cs typeface="Calibri" panose="020F0502020204030204" pitchFamily="34" charset="0"/>
              </a:rPr>
              <a:t>Phone: 020 7525 5337</a:t>
            </a:r>
          </a:p>
          <a:p>
            <a:endParaRPr lang="en-GB" dirty="0"/>
          </a:p>
          <a:p>
            <a:endParaRPr lang="en-GB" dirty="0"/>
          </a:p>
        </p:txBody>
      </p:sp>
    </p:spTree>
    <p:extLst>
      <p:ext uri="{BB962C8B-B14F-4D97-AF65-F5344CB8AC3E}">
        <p14:creationId xmlns:p14="http://schemas.microsoft.com/office/powerpoint/2010/main" val="33520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F595C6-FB3B-546F-49EF-5E42578305F4}"/>
              </a:ext>
            </a:extLst>
          </p:cNvPr>
          <p:cNvPicPr>
            <a:picLocks noChangeAspect="1"/>
          </p:cNvPicPr>
          <p:nvPr/>
        </p:nvPicPr>
        <p:blipFill>
          <a:blip r:embed="rId2"/>
          <a:stretch>
            <a:fillRect/>
          </a:stretch>
        </p:blipFill>
        <p:spPr>
          <a:xfrm>
            <a:off x="220337" y="0"/>
            <a:ext cx="10972800" cy="5244765"/>
          </a:xfrm>
          <a:prstGeom prst="rect">
            <a:avLst/>
          </a:prstGeom>
        </p:spPr>
      </p:pic>
      <p:sp>
        <p:nvSpPr>
          <p:cNvPr id="3" name="Arrow: Left 2">
            <a:extLst>
              <a:ext uri="{FF2B5EF4-FFF2-40B4-BE49-F238E27FC236}">
                <a16:creationId xmlns:a16="http://schemas.microsoft.com/office/drawing/2014/main" id="{401C63E7-D976-4ACA-AD66-6339574101E0}"/>
              </a:ext>
            </a:extLst>
          </p:cNvPr>
          <p:cNvSpPr/>
          <p:nvPr/>
        </p:nvSpPr>
        <p:spPr>
          <a:xfrm>
            <a:off x="4770303" y="3152163"/>
            <a:ext cx="4349229" cy="394283"/>
          </a:xfrm>
          <a:prstGeom prst="leftArrow">
            <a:avLst/>
          </a:prstGeom>
          <a:solidFill>
            <a:schemeClr val="accent6">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2916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B6078F-AEB7-BB84-6359-34C3C7D4FD6C}"/>
              </a:ext>
            </a:extLst>
          </p:cNvPr>
          <p:cNvPicPr>
            <a:picLocks noChangeAspect="1"/>
          </p:cNvPicPr>
          <p:nvPr/>
        </p:nvPicPr>
        <p:blipFill>
          <a:blip r:embed="rId2"/>
          <a:stretch>
            <a:fillRect/>
          </a:stretch>
        </p:blipFill>
        <p:spPr>
          <a:xfrm>
            <a:off x="103168" y="214312"/>
            <a:ext cx="7780872" cy="5305140"/>
          </a:xfrm>
          <a:prstGeom prst="rect">
            <a:avLst/>
          </a:prstGeom>
        </p:spPr>
      </p:pic>
      <p:sp>
        <p:nvSpPr>
          <p:cNvPr id="11" name="Arrow: Left 10">
            <a:extLst>
              <a:ext uri="{FF2B5EF4-FFF2-40B4-BE49-F238E27FC236}">
                <a16:creationId xmlns:a16="http://schemas.microsoft.com/office/drawing/2014/main" id="{7227822F-9331-46B1-9CF7-955068238D00}"/>
              </a:ext>
            </a:extLst>
          </p:cNvPr>
          <p:cNvSpPr/>
          <p:nvPr/>
        </p:nvSpPr>
        <p:spPr>
          <a:xfrm>
            <a:off x="2798917" y="2317458"/>
            <a:ext cx="8156195" cy="394283"/>
          </a:xfrm>
          <a:prstGeom prst="leftArrow">
            <a:avLst/>
          </a:prstGeom>
          <a:solidFill>
            <a:schemeClr val="accent6">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0106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76" y="156733"/>
            <a:ext cx="9520158" cy="1049235"/>
          </a:xfrm>
        </p:spPr>
        <p:txBody>
          <a:bodyPr>
            <a:normAutofit/>
          </a:bodyPr>
          <a:lstStyle/>
          <a:p>
            <a:r>
              <a:rPr lang="en-GB" sz="4000" b="1" dirty="0"/>
              <a:t>Finding the right school </a:t>
            </a:r>
          </a:p>
        </p:txBody>
      </p:sp>
      <p:sp>
        <p:nvSpPr>
          <p:cNvPr id="3" name="Content Placeholder 2"/>
          <p:cNvSpPr>
            <a:spLocks noGrp="1"/>
          </p:cNvSpPr>
          <p:nvPr>
            <p:ph idx="1"/>
          </p:nvPr>
        </p:nvSpPr>
        <p:spPr>
          <a:xfrm>
            <a:off x="1556476" y="1205968"/>
            <a:ext cx="9520158" cy="3450613"/>
          </a:xfrm>
        </p:spPr>
        <p:txBody>
          <a:bodyPr>
            <a:normAutofit/>
          </a:bodyPr>
          <a:lstStyle/>
          <a:p>
            <a:pPr>
              <a:lnSpc>
                <a:spcPct val="100000"/>
              </a:lnSpc>
            </a:pPr>
            <a:r>
              <a:rPr lang="en-GB" sz="3200" dirty="0"/>
              <a:t>Visit as many schools as you can </a:t>
            </a:r>
          </a:p>
          <a:p>
            <a:pPr marL="0" indent="0">
              <a:lnSpc>
                <a:spcPct val="100000"/>
              </a:lnSpc>
              <a:buNone/>
            </a:pPr>
            <a:r>
              <a:rPr lang="en-GB" sz="1800" dirty="0"/>
              <a:t>(check the school’s website for how and when they will be holding their open days)</a:t>
            </a:r>
          </a:p>
          <a:p>
            <a:r>
              <a:rPr lang="en-GB" sz="3200" dirty="0"/>
              <a:t>Look at websites and brochures </a:t>
            </a:r>
          </a:p>
          <a:p>
            <a:r>
              <a:rPr lang="en-GB" sz="3200" dirty="0"/>
              <a:t>Read the most recent OFSTED reports </a:t>
            </a:r>
            <a:r>
              <a:rPr lang="en-GB" sz="3200" dirty="0">
                <a:hlinkClick r:id="rId2"/>
              </a:rPr>
              <a:t>www.gov.uk/government/organisations/ofsted</a:t>
            </a:r>
            <a:r>
              <a:rPr lang="en-GB" sz="3200" dirty="0"/>
              <a:t> </a:t>
            </a:r>
          </a:p>
          <a:p>
            <a:endParaRPr lang="en-GB" sz="3200" dirty="0"/>
          </a:p>
        </p:txBody>
      </p:sp>
      <p:pic>
        <p:nvPicPr>
          <p:cNvPr id="5" name="Picture 4"/>
          <p:cNvPicPr>
            <a:picLocks noChangeAspect="1"/>
          </p:cNvPicPr>
          <p:nvPr/>
        </p:nvPicPr>
        <p:blipFill>
          <a:blip r:embed="rId3"/>
          <a:stretch>
            <a:fillRect/>
          </a:stretch>
        </p:blipFill>
        <p:spPr>
          <a:xfrm>
            <a:off x="1940998" y="4170106"/>
            <a:ext cx="6913463" cy="1839996"/>
          </a:xfrm>
          <a:prstGeom prst="rect">
            <a:avLst/>
          </a:prstGeom>
        </p:spPr>
      </p:pic>
    </p:spTree>
    <p:extLst>
      <p:ext uri="{BB962C8B-B14F-4D97-AF65-F5344CB8AC3E}">
        <p14:creationId xmlns:p14="http://schemas.microsoft.com/office/powerpoint/2010/main" val="412364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a:t>School preferences </a:t>
            </a:r>
          </a:p>
        </p:txBody>
      </p:sp>
      <p:sp>
        <p:nvSpPr>
          <p:cNvPr id="3" name="Content Placeholder 2"/>
          <p:cNvSpPr>
            <a:spLocks noGrp="1"/>
          </p:cNvSpPr>
          <p:nvPr>
            <p:ph idx="1"/>
          </p:nvPr>
        </p:nvSpPr>
        <p:spPr/>
        <p:txBody>
          <a:bodyPr>
            <a:normAutofit fontScale="92500" lnSpcReduction="20000"/>
          </a:bodyPr>
          <a:lstStyle/>
          <a:p>
            <a:pPr marL="342900" lvl="0" indent="-342900">
              <a:lnSpc>
                <a:spcPct val="100000"/>
              </a:lnSpc>
              <a:spcBef>
                <a:spcPct val="20000"/>
              </a:spcBef>
              <a:buClrTx/>
              <a:buSzTx/>
            </a:pPr>
            <a:r>
              <a:rPr lang="en-GB" sz="3200" dirty="0">
                <a:solidFill>
                  <a:prstClr val="black"/>
                </a:solidFill>
              </a:rPr>
              <a:t>You are given the opportunity to express up to </a:t>
            </a:r>
            <a:r>
              <a:rPr lang="en-GB" sz="3200" b="1" dirty="0">
                <a:solidFill>
                  <a:prstClr val="black"/>
                </a:solidFill>
              </a:rPr>
              <a:t>6 preferences </a:t>
            </a:r>
            <a:r>
              <a:rPr lang="en-GB" sz="3200" dirty="0">
                <a:solidFill>
                  <a:prstClr val="black"/>
                </a:solidFill>
              </a:rPr>
              <a:t>for your child’s school placement.</a:t>
            </a:r>
          </a:p>
          <a:p>
            <a:pPr marL="342900" lvl="0" indent="-342900">
              <a:lnSpc>
                <a:spcPct val="100000"/>
              </a:lnSpc>
              <a:spcBef>
                <a:spcPct val="20000"/>
              </a:spcBef>
              <a:buClrTx/>
              <a:buSzTx/>
            </a:pPr>
            <a:r>
              <a:rPr lang="en-GB" sz="3200" dirty="0">
                <a:solidFill>
                  <a:prstClr val="black"/>
                </a:solidFill>
              </a:rPr>
              <a:t>Make sure that your child meets the schools </a:t>
            </a:r>
            <a:r>
              <a:rPr lang="en-GB" sz="3200" b="1" dirty="0">
                <a:solidFill>
                  <a:prstClr val="black"/>
                </a:solidFill>
              </a:rPr>
              <a:t>entrance requirements</a:t>
            </a:r>
            <a:r>
              <a:rPr lang="en-GB" sz="3200" dirty="0">
                <a:solidFill>
                  <a:prstClr val="black"/>
                </a:solidFill>
              </a:rPr>
              <a:t>.</a:t>
            </a:r>
          </a:p>
          <a:p>
            <a:pPr marL="342900" lvl="0" indent="-342900">
              <a:lnSpc>
                <a:spcPct val="100000"/>
              </a:lnSpc>
              <a:spcBef>
                <a:spcPct val="20000"/>
              </a:spcBef>
              <a:buClrTx/>
              <a:buSzTx/>
            </a:pPr>
            <a:r>
              <a:rPr lang="en-GB" sz="3200" dirty="0">
                <a:solidFill>
                  <a:prstClr val="black"/>
                </a:solidFill>
              </a:rPr>
              <a:t>Your child may not get your first choice so make sure you do include other preferences. </a:t>
            </a:r>
          </a:p>
          <a:p>
            <a:pPr marL="342900" lvl="0" indent="-342900">
              <a:lnSpc>
                <a:spcPct val="100000"/>
              </a:lnSpc>
              <a:spcBef>
                <a:spcPct val="20000"/>
              </a:spcBef>
              <a:buClrTx/>
              <a:buSzTx/>
            </a:pPr>
            <a:r>
              <a:rPr lang="en-GB" sz="3200" dirty="0">
                <a:solidFill>
                  <a:prstClr val="black"/>
                </a:solidFill>
              </a:rPr>
              <a:t>You can select 6 schools whether they are in Southwark or within a different borough.</a:t>
            </a:r>
          </a:p>
          <a:p>
            <a:endParaRPr lang="en-GB" dirty="0"/>
          </a:p>
        </p:txBody>
      </p:sp>
    </p:spTree>
    <p:extLst>
      <p:ext uri="{BB962C8B-B14F-4D97-AF65-F5344CB8AC3E}">
        <p14:creationId xmlns:p14="http://schemas.microsoft.com/office/powerpoint/2010/main" val="381221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prstClr val="black"/>
                </a:solidFill>
              </a:rPr>
              <a:t>How to apply </a:t>
            </a:r>
            <a:endParaRPr lang="en-GB" dirty="0"/>
          </a:p>
        </p:txBody>
      </p:sp>
      <p:sp>
        <p:nvSpPr>
          <p:cNvPr id="3" name="Content Placeholder 2"/>
          <p:cNvSpPr>
            <a:spLocks noGrp="1"/>
          </p:cNvSpPr>
          <p:nvPr>
            <p:ph idx="1"/>
          </p:nvPr>
        </p:nvSpPr>
        <p:spPr/>
        <p:txBody>
          <a:bodyPr/>
          <a:lstStyle/>
          <a:p>
            <a:pPr>
              <a:lnSpc>
                <a:spcPct val="100000"/>
              </a:lnSpc>
            </a:pPr>
            <a:r>
              <a:rPr lang="en-GB" sz="3600" dirty="0">
                <a:cs typeface="Calibri" panose="020F0502020204030204" pitchFamily="34" charset="0"/>
              </a:rPr>
              <a:t>You will need an </a:t>
            </a:r>
            <a:r>
              <a:rPr lang="en-GB" sz="3600" b="1" dirty="0">
                <a:cs typeface="Calibri" panose="020F0502020204030204" pitchFamily="34" charset="0"/>
              </a:rPr>
              <a:t>email address</a:t>
            </a:r>
          </a:p>
          <a:p>
            <a:pPr>
              <a:lnSpc>
                <a:spcPct val="100000"/>
              </a:lnSpc>
            </a:pPr>
            <a:r>
              <a:rPr lang="en-GB" sz="3600" dirty="0">
                <a:cs typeface="Calibri" panose="020F0502020204030204" pitchFamily="34" charset="0"/>
              </a:rPr>
              <a:t>You will need to set up an </a:t>
            </a:r>
            <a:r>
              <a:rPr lang="en-GB" sz="3600" b="1" dirty="0">
                <a:cs typeface="Calibri" panose="020F0502020204030204" pitchFamily="34" charset="0"/>
              </a:rPr>
              <a:t>account on </a:t>
            </a:r>
            <a:r>
              <a:rPr lang="en-GB" sz="3600" b="1" dirty="0" err="1">
                <a:cs typeface="Calibri" panose="020F0502020204030204" pitchFamily="34" charset="0"/>
              </a:rPr>
              <a:t>eadmissions</a:t>
            </a:r>
            <a:endParaRPr lang="en-GB" sz="3600" b="1" dirty="0">
              <a:cs typeface="Calibri" panose="020F0502020204030204" pitchFamily="34" charset="0"/>
            </a:endParaRPr>
          </a:p>
          <a:p>
            <a:endParaRPr lang="en-GB" dirty="0"/>
          </a:p>
        </p:txBody>
      </p:sp>
    </p:spTree>
    <p:extLst>
      <p:ext uri="{BB962C8B-B14F-4D97-AF65-F5344CB8AC3E}">
        <p14:creationId xmlns:p14="http://schemas.microsoft.com/office/powerpoint/2010/main" val="424718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530" y="97937"/>
            <a:ext cx="9402324" cy="1049235"/>
          </a:xfrm>
        </p:spPr>
        <p:txBody>
          <a:bodyPr/>
          <a:lstStyle/>
          <a:p>
            <a:r>
              <a:rPr lang="en-GB" sz="4000" b="1" dirty="0">
                <a:solidFill>
                  <a:prstClr val="black"/>
                </a:solidFill>
              </a:rPr>
              <a:t>How to apply </a:t>
            </a:r>
            <a:endParaRPr lang="en-GB" dirty="0"/>
          </a:p>
        </p:txBody>
      </p:sp>
      <p:sp>
        <p:nvSpPr>
          <p:cNvPr id="3" name="Content Placeholder 2"/>
          <p:cNvSpPr>
            <a:spLocks noGrp="1"/>
          </p:cNvSpPr>
          <p:nvPr>
            <p:ph idx="1"/>
          </p:nvPr>
        </p:nvSpPr>
        <p:spPr>
          <a:xfrm>
            <a:off x="1534696" y="1043143"/>
            <a:ext cx="9520158" cy="4958646"/>
          </a:xfrm>
        </p:spPr>
        <p:txBody>
          <a:bodyPr>
            <a:normAutofit/>
          </a:bodyPr>
          <a:lstStyle/>
          <a:p>
            <a:pPr marL="0" lvl="0" indent="0">
              <a:buClr>
                <a:srgbClr val="5FA534"/>
              </a:buClr>
              <a:buNone/>
            </a:pPr>
            <a:r>
              <a:rPr lang="en-GB" sz="3200" b="1" dirty="0">
                <a:solidFill>
                  <a:prstClr val="black"/>
                </a:solidFill>
              </a:rPr>
              <a:t>APPLY ONLINE</a:t>
            </a:r>
          </a:p>
          <a:p>
            <a:pPr marL="0" indent="0">
              <a:buNone/>
            </a:pPr>
            <a:r>
              <a:rPr lang="en-GB" dirty="0"/>
              <a:t> </a:t>
            </a:r>
          </a:p>
          <a:p>
            <a:pPr marL="0" lvl="0" indent="0">
              <a:buClr>
                <a:srgbClr val="5FA534"/>
              </a:buClr>
              <a:buNone/>
            </a:pPr>
            <a:endParaRPr lang="en-GB" sz="2600" dirty="0">
              <a:solidFill>
                <a:prstClr val="black"/>
              </a:solidFill>
            </a:endParaRPr>
          </a:p>
          <a:p>
            <a:endParaRPr lang="en-GB" dirty="0"/>
          </a:p>
          <a:p>
            <a:endParaRPr lang="en-GB" dirty="0"/>
          </a:p>
          <a:p>
            <a:pPr marL="0" lvl="0" indent="0">
              <a:buClr>
                <a:srgbClr val="5FA534"/>
              </a:buClr>
              <a:buNone/>
            </a:pPr>
            <a:r>
              <a:rPr lang="en-GB" dirty="0">
                <a:solidFill>
                  <a:prstClr val="black"/>
                </a:solidFill>
              </a:rPr>
              <a:t>If you don’t live in Southwark, complete the admission application form for the borough in which you live. E.g. Lambeth. </a:t>
            </a:r>
          </a:p>
          <a:p>
            <a:endParaRPr lang="en-GB" dirty="0"/>
          </a:p>
        </p:txBody>
      </p:sp>
      <p:sp>
        <p:nvSpPr>
          <p:cNvPr id="7" name="TextBox 6">
            <a:extLst>
              <a:ext uri="{FF2B5EF4-FFF2-40B4-BE49-F238E27FC236}">
                <a16:creationId xmlns:a16="http://schemas.microsoft.com/office/drawing/2014/main" id="{B690A181-1CE1-7F03-FA32-4AAC2AD12DD7}"/>
              </a:ext>
            </a:extLst>
          </p:cNvPr>
          <p:cNvSpPr txBox="1"/>
          <p:nvPr/>
        </p:nvSpPr>
        <p:spPr>
          <a:xfrm>
            <a:off x="308472" y="1966544"/>
            <a:ext cx="6103344" cy="369332"/>
          </a:xfrm>
          <a:prstGeom prst="rect">
            <a:avLst/>
          </a:prstGeom>
          <a:noFill/>
        </p:spPr>
        <p:txBody>
          <a:bodyPr wrap="square">
            <a:spAutoFit/>
          </a:bodyPr>
          <a:lstStyle/>
          <a:p>
            <a:r>
              <a:rPr lang="en-GB" dirty="0"/>
              <a:t>https://www.eadmissions.org.uk/user/home/</a:t>
            </a:r>
          </a:p>
        </p:txBody>
      </p:sp>
      <p:sp>
        <p:nvSpPr>
          <p:cNvPr id="8" name="Right Arrow 3">
            <a:extLst>
              <a:ext uri="{FF2B5EF4-FFF2-40B4-BE49-F238E27FC236}">
                <a16:creationId xmlns:a16="http://schemas.microsoft.com/office/drawing/2014/main" id="{C15B9559-7194-FDDF-E19A-2151DDBDC830}"/>
              </a:ext>
            </a:extLst>
          </p:cNvPr>
          <p:cNvSpPr/>
          <p:nvPr/>
        </p:nvSpPr>
        <p:spPr>
          <a:xfrm rot="10611552">
            <a:off x="5096147" y="1899415"/>
            <a:ext cx="4389120" cy="1911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2A8F1C2-721A-5C68-C3E5-64F2080A67BD}"/>
              </a:ext>
            </a:extLst>
          </p:cNvPr>
          <p:cNvSpPr txBox="1"/>
          <p:nvPr/>
        </p:nvSpPr>
        <p:spPr>
          <a:xfrm>
            <a:off x="9650776" y="1432193"/>
            <a:ext cx="1674564" cy="1754326"/>
          </a:xfrm>
          <a:prstGeom prst="rect">
            <a:avLst/>
          </a:prstGeom>
          <a:noFill/>
        </p:spPr>
        <p:txBody>
          <a:bodyPr wrap="square" rtlCol="0">
            <a:spAutoFit/>
          </a:bodyPr>
          <a:lstStyle/>
          <a:p>
            <a:r>
              <a:rPr lang="en-GB" dirty="0"/>
              <a:t>Go onto the </a:t>
            </a:r>
            <a:r>
              <a:rPr lang="en-GB" dirty="0" err="1"/>
              <a:t>eadmissions</a:t>
            </a:r>
            <a:r>
              <a:rPr lang="en-GB" dirty="0"/>
              <a:t> website. ( You will need to create an account) </a:t>
            </a:r>
          </a:p>
        </p:txBody>
      </p:sp>
    </p:spTree>
    <p:extLst>
      <p:ext uri="{BB962C8B-B14F-4D97-AF65-F5344CB8AC3E}">
        <p14:creationId xmlns:p14="http://schemas.microsoft.com/office/powerpoint/2010/main" val="2345024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1F9DB-9058-452B-A8A8-B077A32FFC71}"/>
              </a:ext>
            </a:extLst>
          </p:cNvPr>
          <p:cNvPicPr>
            <a:picLocks noChangeAspect="1"/>
          </p:cNvPicPr>
          <p:nvPr/>
        </p:nvPicPr>
        <p:blipFill rotWithShape="1">
          <a:blip r:embed="rId2"/>
          <a:srcRect t="2937" r="2982" b="6667"/>
          <a:stretch/>
        </p:blipFill>
        <p:spPr>
          <a:xfrm>
            <a:off x="226503" y="176170"/>
            <a:ext cx="10746297" cy="5632279"/>
          </a:xfrm>
          <a:prstGeom prst="rect">
            <a:avLst/>
          </a:prstGeom>
        </p:spPr>
      </p:pic>
    </p:spTree>
    <p:extLst>
      <p:ext uri="{BB962C8B-B14F-4D97-AF65-F5344CB8AC3E}">
        <p14:creationId xmlns:p14="http://schemas.microsoft.com/office/powerpoint/2010/main" val="210193148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TM10001114[[fn=Gallery]]</Template>
  <TotalTime>849</TotalTime>
  <Words>819</Words>
  <Application>Microsoft Office PowerPoint</Application>
  <PresentationFormat>Widescreen</PresentationFormat>
  <Paragraphs>80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Palatino Linotype</vt:lpstr>
      <vt:lpstr>Gallery</vt:lpstr>
      <vt:lpstr>Secondary School Transfer</vt:lpstr>
      <vt:lpstr>PowerPoint Presentation</vt:lpstr>
      <vt:lpstr>PowerPoint Presentation</vt:lpstr>
      <vt:lpstr>PowerPoint Presentation</vt:lpstr>
      <vt:lpstr>Finding the right school </vt:lpstr>
      <vt:lpstr>School preferences </vt:lpstr>
      <vt:lpstr>How to apply </vt:lpstr>
      <vt:lpstr>How to apply </vt:lpstr>
      <vt:lpstr>PowerPoint Presentation</vt:lpstr>
      <vt:lpstr>PowerPoint Presentation</vt:lpstr>
      <vt:lpstr>PowerPoint Presentation</vt:lpstr>
      <vt:lpstr>When to apply</vt:lpstr>
      <vt:lpstr>Southwark</vt:lpstr>
      <vt:lpstr>Ability/Aptitude tests</vt:lpstr>
      <vt:lpstr>Some schools will ask you to complete a SIF (Supplementary Information Form)</vt:lpstr>
      <vt:lpstr>After the closing date</vt:lpstr>
      <vt:lpstr>PowerPoint Presentation</vt:lpstr>
      <vt:lpstr>Offer day </vt:lpstr>
      <vt:lpstr>Rejecting an offer</vt:lpstr>
      <vt:lpstr>Southwark Admissions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School transfer</dc:title>
  <dc:creator>N.Melehi@DKH.RIVERHILLFEDERATION</dc:creator>
  <cp:lastModifiedBy>Joshua Bagley-Crewe</cp:lastModifiedBy>
  <cp:revision>102</cp:revision>
  <dcterms:created xsi:type="dcterms:W3CDTF">2020-09-05T18:45:59Z</dcterms:created>
  <dcterms:modified xsi:type="dcterms:W3CDTF">2025-09-09T17:17:00Z</dcterms:modified>
</cp:coreProperties>
</file>