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60" r:id="rId3"/>
    <p:sldId id="261" r:id="rId4"/>
    <p:sldId id="385" r:id="rId5"/>
    <p:sldId id="257" r:id="rId6"/>
    <p:sldId id="528" r:id="rId7"/>
    <p:sldId id="529" r:id="rId8"/>
    <p:sldId id="525" r:id="rId9"/>
    <p:sldId id="530" r:id="rId10"/>
    <p:sldId id="408" r:id="rId11"/>
    <p:sldId id="531" r:id="rId12"/>
    <p:sldId id="532" r:id="rId13"/>
    <p:sldId id="533" r:id="rId14"/>
    <p:sldId id="53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7" d="100"/>
          <a:sy n="87" d="100"/>
        </p:scale>
        <p:origin x="69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071569-9E9B-4AE6-9ACF-25ABF48F3F4D}" type="datetimeFigureOut">
              <a:rPr lang="en-GB" smtClean="0"/>
              <a:t>02/10/2025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19A9E2-6198-4328-A4F8-7A3031FC26DF}" type="slidenum">
              <a:rPr lang="en-GB" smtClean="0"/>
              <a:t>‹#›</a:t>
            </a:fld>
            <a:endParaRPr lang="en-GB"/>
          </a:p>
        </p:txBody>
      </p:sp>
    </p:spTree>
    <p:extLst>
      <p:ext uri="{BB962C8B-B14F-4D97-AF65-F5344CB8AC3E}">
        <p14:creationId xmlns:p14="http://schemas.microsoft.com/office/powerpoint/2010/main" val="2910866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6834A359-D0BF-0861-3D91-C2CF4171AAC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58926D23-FB40-B2B3-2D80-EF23E8B5E26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The only effective route to closing this gap is for children to be taught systematically to read as soon as they start school. In this way, they do not have to rely on adults. </a:t>
            </a:r>
          </a:p>
          <a:p>
            <a:endParaRPr lang="en-GB" altLang="en-US" dirty="0">
              <a:latin typeface="Letter-join Print Plus 1" panose="02000805000000020003" pitchFamily="2" charset="0"/>
            </a:endParaRPr>
          </a:p>
          <a:p>
            <a:r>
              <a:rPr lang="en-GB" altLang="en-US" dirty="0">
                <a:latin typeface="Letter-join Print Plus 1" panose="02000805000000020003" pitchFamily="2" charset="0"/>
              </a:rPr>
              <a:t>Engage and motivate children </a:t>
            </a:r>
          </a:p>
          <a:p>
            <a:r>
              <a:rPr lang="en-GB" altLang="en-US" dirty="0">
                <a:latin typeface="Letter-join Print Plus 1" panose="02000805000000020003" pitchFamily="2" charset="0"/>
              </a:rPr>
              <a:t>Tools to read by themselves </a:t>
            </a:r>
          </a:p>
          <a:p>
            <a:r>
              <a:rPr lang="en-GB" altLang="en-US" dirty="0"/>
              <a:t>they learn how stories start and finish, and how a plot unravels and is resolved; which feeds into their writing</a:t>
            </a:r>
          </a:p>
          <a:p>
            <a:r>
              <a:rPr lang="en-GB" altLang="en-US" dirty="0">
                <a:latin typeface="Letter-join Print Plus 1" panose="02000805000000020003" pitchFamily="2" charset="0"/>
              </a:rPr>
              <a:t>Parents who engage their children in books prepare them to became committed and enthusiastic readers </a:t>
            </a:r>
          </a:p>
          <a:p>
            <a:endParaRPr lang="en-GB" altLang="en-US" dirty="0">
              <a:latin typeface="Letter-join Print Plus 1" panose="02000805000000020003" pitchFamily="2" charset="0"/>
            </a:endParaRPr>
          </a:p>
          <a:p>
            <a:r>
              <a:rPr lang="en-GB" altLang="en-US" dirty="0">
                <a:latin typeface="Letter-join Print Plus 1" panose="02000805000000020003" pitchFamily="2" charset="0"/>
              </a:rPr>
              <a:t>Disadvantaged families hear less words, phonics is a way of teaching children to read and closing the gap.  </a:t>
            </a:r>
          </a:p>
          <a:p>
            <a:endParaRPr lang="en-GB" altLang="en-US" dirty="0"/>
          </a:p>
        </p:txBody>
      </p:sp>
      <p:sp>
        <p:nvSpPr>
          <p:cNvPr id="26627" name="Slide Number Placeholder 3">
            <a:extLst>
              <a:ext uri="{FF2B5EF4-FFF2-40B4-BE49-F238E27FC236}">
                <a16:creationId xmlns:a16="http://schemas.microsoft.com/office/drawing/2014/main" id="{C0AA7509-651B-289B-910E-8ABBA2E4AAC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77"/>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77"/>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77"/>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77"/>
              </a:defRPr>
            </a:lvl9pPr>
          </a:lstStyle>
          <a:p>
            <a:pPr fontAlgn="base">
              <a:spcBef>
                <a:spcPct val="0"/>
              </a:spcBef>
              <a:spcAft>
                <a:spcPct val="0"/>
              </a:spcAft>
            </a:pPr>
            <a:fld id="{1ABEDD60-949B-E24E-A88F-EE69DD09F04E}" type="slidenum">
              <a:rPr lang="en-GB" altLang="en-US" smtClean="0">
                <a:latin typeface="Comic Sans MS" panose="030F0902030302020204" pitchFamily="66" charset="0"/>
              </a:rPr>
              <a:pPr fontAlgn="base">
                <a:spcBef>
                  <a:spcPct val="0"/>
                </a:spcBef>
                <a:spcAft>
                  <a:spcPct val="0"/>
                </a:spcAft>
              </a:pPr>
              <a:t>4</a:t>
            </a:fld>
            <a:endParaRPr lang="en-GB" altLang="en-US">
              <a:latin typeface="Comic Sans MS" panose="030F0902030302020204" pitchFamily="66" charset="0"/>
            </a:endParaRPr>
          </a:p>
        </p:txBody>
      </p:sp>
    </p:spTree>
    <p:extLst>
      <p:ext uri="{BB962C8B-B14F-4D97-AF65-F5344CB8AC3E}">
        <p14:creationId xmlns:p14="http://schemas.microsoft.com/office/powerpoint/2010/main" val="2900588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6A5AA954-3275-4946-8EB3-569119851909}"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7AF50D-23C7-4D8C-A938-F94B5C01B6CD}" type="slidenum">
              <a:rPr lang="en-GB" smtClean="0"/>
              <a:t>‹#›</a:t>
            </a:fld>
            <a:endParaRPr lang="en-GB"/>
          </a:p>
        </p:txBody>
      </p:sp>
    </p:spTree>
    <p:extLst>
      <p:ext uri="{BB962C8B-B14F-4D97-AF65-F5344CB8AC3E}">
        <p14:creationId xmlns:p14="http://schemas.microsoft.com/office/powerpoint/2010/main" val="143228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A5AA954-3275-4946-8EB3-569119851909}"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7AF50D-23C7-4D8C-A938-F94B5C01B6CD}" type="slidenum">
              <a:rPr lang="en-GB" smtClean="0"/>
              <a:t>‹#›</a:t>
            </a:fld>
            <a:endParaRPr lang="en-GB"/>
          </a:p>
        </p:txBody>
      </p:sp>
    </p:spTree>
    <p:extLst>
      <p:ext uri="{BB962C8B-B14F-4D97-AF65-F5344CB8AC3E}">
        <p14:creationId xmlns:p14="http://schemas.microsoft.com/office/powerpoint/2010/main" val="1795060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A5AA954-3275-4946-8EB3-569119851909}"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7AF50D-23C7-4D8C-A938-F94B5C01B6CD}"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99278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A5AA954-3275-4946-8EB3-569119851909}"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7AF50D-23C7-4D8C-A938-F94B5C01B6CD}" type="slidenum">
              <a:rPr lang="en-GB" smtClean="0"/>
              <a:t>‹#›</a:t>
            </a:fld>
            <a:endParaRPr lang="en-GB"/>
          </a:p>
        </p:txBody>
      </p:sp>
    </p:spTree>
    <p:extLst>
      <p:ext uri="{BB962C8B-B14F-4D97-AF65-F5344CB8AC3E}">
        <p14:creationId xmlns:p14="http://schemas.microsoft.com/office/powerpoint/2010/main" val="2461245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A5AA954-3275-4946-8EB3-569119851909}"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7AF50D-23C7-4D8C-A938-F94B5C01B6CD}"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08202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A5AA954-3275-4946-8EB3-569119851909}"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7AF50D-23C7-4D8C-A938-F94B5C01B6CD}" type="slidenum">
              <a:rPr lang="en-GB" smtClean="0"/>
              <a:t>‹#›</a:t>
            </a:fld>
            <a:endParaRPr lang="en-GB"/>
          </a:p>
        </p:txBody>
      </p:sp>
    </p:spTree>
    <p:extLst>
      <p:ext uri="{BB962C8B-B14F-4D97-AF65-F5344CB8AC3E}">
        <p14:creationId xmlns:p14="http://schemas.microsoft.com/office/powerpoint/2010/main" val="3712440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A5AA954-3275-4946-8EB3-569119851909}"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7AF50D-23C7-4D8C-A938-F94B5C01B6CD}" type="slidenum">
              <a:rPr lang="en-GB" smtClean="0"/>
              <a:t>‹#›</a:t>
            </a:fld>
            <a:endParaRPr lang="en-GB"/>
          </a:p>
        </p:txBody>
      </p:sp>
    </p:spTree>
    <p:extLst>
      <p:ext uri="{BB962C8B-B14F-4D97-AF65-F5344CB8AC3E}">
        <p14:creationId xmlns:p14="http://schemas.microsoft.com/office/powerpoint/2010/main" val="3810999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A5AA954-3275-4946-8EB3-569119851909}"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7AF50D-23C7-4D8C-A938-F94B5C01B6CD}" type="slidenum">
              <a:rPr lang="en-GB" smtClean="0"/>
              <a:t>‹#›</a:t>
            </a:fld>
            <a:endParaRPr lang="en-GB"/>
          </a:p>
        </p:txBody>
      </p:sp>
    </p:spTree>
    <p:extLst>
      <p:ext uri="{BB962C8B-B14F-4D97-AF65-F5344CB8AC3E}">
        <p14:creationId xmlns:p14="http://schemas.microsoft.com/office/powerpoint/2010/main" val="504629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A5AA954-3275-4946-8EB3-569119851909}"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7AF50D-23C7-4D8C-A938-F94B5C01B6CD}" type="slidenum">
              <a:rPr lang="en-GB" smtClean="0"/>
              <a:t>‹#›</a:t>
            </a:fld>
            <a:endParaRPr lang="en-GB"/>
          </a:p>
        </p:txBody>
      </p:sp>
    </p:spTree>
    <p:extLst>
      <p:ext uri="{BB962C8B-B14F-4D97-AF65-F5344CB8AC3E}">
        <p14:creationId xmlns:p14="http://schemas.microsoft.com/office/powerpoint/2010/main" val="4195939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A5AA954-3275-4946-8EB3-569119851909}"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7AF50D-23C7-4D8C-A938-F94B5C01B6CD}" type="slidenum">
              <a:rPr lang="en-GB" smtClean="0"/>
              <a:t>‹#›</a:t>
            </a:fld>
            <a:endParaRPr lang="en-GB"/>
          </a:p>
        </p:txBody>
      </p:sp>
    </p:spTree>
    <p:extLst>
      <p:ext uri="{BB962C8B-B14F-4D97-AF65-F5344CB8AC3E}">
        <p14:creationId xmlns:p14="http://schemas.microsoft.com/office/powerpoint/2010/main" val="1592759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A5AA954-3275-4946-8EB3-569119851909}" type="datetimeFigureOut">
              <a:rPr lang="en-GB" smtClean="0"/>
              <a:t>02/10/2025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7AF50D-23C7-4D8C-A938-F94B5C01B6CD}" type="slidenum">
              <a:rPr lang="en-GB" smtClean="0"/>
              <a:t>‹#›</a:t>
            </a:fld>
            <a:endParaRPr lang="en-GB"/>
          </a:p>
        </p:txBody>
      </p:sp>
    </p:spTree>
    <p:extLst>
      <p:ext uri="{BB962C8B-B14F-4D97-AF65-F5344CB8AC3E}">
        <p14:creationId xmlns:p14="http://schemas.microsoft.com/office/powerpoint/2010/main" val="3586724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A5AA954-3275-4946-8EB3-569119851909}" type="datetimeFigureOut">
              <a:rPr lang="en-GB" smtClean="0"/>
              <a:t>02/10/2025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F7AF50D-23C7-4D8C-A938-F94B5C01B6CD}" type="slidenum">
              <a:rPr lang="en-GB" smtClean="0"/>
              <a:t>‹#›</a:t>
            </a:fld>
            <a:endParaRPr lang="en-GB"/>
          </a:p>
        </p:txBody>
      </p:sp>
    </p:spTree>
    <p:extLst>
      <p:ext uri="{BB962C8B-B14F-4D97-AF65-F5344CB8AC3E}">
        <p14:creationId xmlns:p14="http://schemas.microsoft.com/office/powerpoint/2010/main" val="2939100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A5AA954-3275-4946-8EB3-569119851909}" type="datetimeFigureOut">
              <a:rPr lang="en-GB" smtClean="0"/>
              <a:t>02/10/2025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F7AF50D-23C7-4D8C-A938-F94B5C01B6CD}" type="slidenum">
              <a:rPr lang="en-GB" smtClean="0"/>
              <a:t>‹#›</a:t>
            </a:fld>
            <a:endParaRPr lang="en-GB"/>
          </a:p>
        </p:txBody>
      </p:sp>
    </p:spTree>
    <p:extLst>
      <p:ext uri="{BB962C8B-B14F-4D97-AF65-F5344CB8AC3E}">
        <p14:creationId xmlns:p14="http://schemas.microsoft.com/office/powerpoint/2010/main" val="1464380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5AA954-3275-4946-8EB3-569119851909}" type="datetimeFigureOut">
              <a:rPr lang="en-GB" smtClean="0"/>
              <a:t>02/10/2025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F7AF50D-23C7-4D8C-A938-F94B5C01B6CD}" type="slidenum">
              <a:rPr lang="en-GB" smtClean="0"/>
              <a:t>‹#›</a:t>
            </a:fld>
            <a:endParaRPr lang="en-GB"/>
          </a:p>
        </p:txBody>
      </p:sp>
    </p:spTree>
    <p:extLst>
      <p:ext uri="{BB962C8B-B14F-4D97-AF65-F5344CB8AC3E}">
        <p14:creationId xmlns:p14="http://schemas.microsoft.com/office/powerpoint/2010/main" val="1360229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A5AA954-3275-4946-8EB3-569119851909}" type="datetimeFigureOut">
              <a:rPr lang="en-GB" smtClean="0"/>
              <a:t>02/10/2025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7AF50D-23C7-4D8C-A938-F94B5C01B6CD}" type="slidenum">
              <a:rPr lang="en-GB" smtClean="0"/>
              <a:t>‹#›</a:t>
            </a:fld>
            <a:endParaRPr lang="en-GB"/>
          </a:p>
        </p:txBody>
      </p:sp>
    </p:spTree>
    <p:extLst>
      <p:ext uri="{BB962C8B-B14F-4D97-AF65-F5344CB8AC3E}">
        <p14:creationId xmlns:p14="http://schemas.microsoft.com/office/powerpoint/2010/main" val="4005020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A5AA954-3275-4946-8EB3-569119851909}" type="datetimeFigureOut">
              <a:rPr lang="en-GB" smtClean="0"/>
              <a:t>02/10/2025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7AF50D-23C7-4D8C-A938-F94B5C01B6CD}" type="slidenum">
              <a:rPr lang="en-GB" smtClean="0"/>
              <a:t>‹#›</a:t>
            </a:fld>
            <a:endParaRPr lang="en-GB"/>
          </a:p>
        </p:txBody>
      </p:sp>
    </p:spTree>
    <p:extLst>
      <p:ext uri="{BB962C8B-B14F-4D97-AF65-F5344CB8AC3E}">
        <p14:creationId xmlns:p14="http://schemas.microsoft.com/office/powerpoint/2010/main" val="1460628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A5AA954-3275-4946-8EB3-569119851909}" type="datetimeFigureOut">
              <a:rPr lang="en-GB" smtClean="0"/>
              <a:t>02/10/2025</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F7AF50D-23C7-4D8C-A938-F94B5C01B6CD}" type="slidenum">
              <a:rPr lang="en-GB" smtClean="0"/>
              <a:t>‹#›</a:t>
            </a:fld>
            <a:endParaRPr lang="en-GB"/>
          </a:p>
        </p:txBody>
      </p:sp>
    </p:spTree>
    <p:extLst>
      <p:ext uri="{BB962C8B-B14F-4D97-AF65-F5344CB8AC3E}">
        <p14:creationId xmlns:p14="http://schemas.microsoft.com/office/powerpoint/2010/main" val="34676793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B8984-C124-9F10-C4EC-FD55B118AE39}"/>
              </a:ext>
            </a:extLst>
          </p:cNvPr>
          <p:cNvSpPr>
            <a:spLocks noGrp="1"/>
          </p:cNvSpPr>
          <p:nvPr>
            <p:ph type="ctrTitle"/>
          </p:nvPr>
        </p:nvSpPr>
        <p:spPr/>
        <p:txBody>
          <a:bodyPr/>
          <a:lstStyle/>
          <a:p>
            <a:r>
              <a:rPr lang="en-GB" dirty="0"/>
              <a:t>Years 3 and 4 Reading Workshop</a:t>
            </a:r>
          </a:p>
        </p:txBody>
      </p:sp>
    </p:spTree>
    <p:extLst>
      <p:ext uri="{BB962C8B-B14F-4D97-AF65-F5344CB8AC3E}">
        <p14:creationId xmlns:p14="http://schemas.microsoft.com/office/powerpoint/2010/main" val="2469000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864209-B79C-40ED-8615-FA5C771EAD0B}"/>
              </a:ext>
            </a:extLst>
          </p:cNvPr>
          <p:cNvPicPr>
            <a:picLocks noChangeAspect="1"/>
          </p:cNvPicPr>
          <p:nvPr/>
        </p:nvPicPr>
        <p:blipFill>
          <a:blip r:embed="rId2"/>
          <a:stretch>
            <a:fillRect/>
          </a:stretch>
        </p:blipFill>
        <p:spPr>
          <a:xfrm>
            <a:off x="534093" y="438727"/>
            <a:ext cx="11123814" cy="5980545"/>
          </a:xfrm>
          <a:prstGeom prst="rect">
            <a:avLst/>
          </a:prstGeom>
        </p:spPr>
      </p:pic>
    </p:spTree>
    <p:extLst>
      <p:ext uri="{BB962C8B-B14F-4D97-AF65-F5344CB8AC3E}">
        <p14:creationId xmlns:p14="http://schemas.microsoft.com/office/powerpoint/2010/main" val="2381194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4B5F3-C66A-4A2F-AA20-9D5E1058279A}"/>
              </a:ext>
            </a:extLst>
          </p:cNvPr>
          <p:cNvSpPr>
            <a:spLocks noGrp="1"/>
          </p:cNvSpPr>
          <p:nvPr>
            <p:ph type="title"/>
          </p:nvPr>
        </p:nvSpPr>
        <p:spPr/>
        <p:txBody>
          <a:bodyPr/>
          <a:lstStyle/>
          <a:p>
            <a:r>
              <a:rPr lang="en-GB" dirty="0"/>
              <a:t>How is reading taught at Grange in Years 3 and 4?</a:t>
            </a:r>
          </a:p>
        </p:txBody>
      </p:sp>
      <p:sp>
        <p:nvSpPr>
          <p:cNvPr id="3" name="Content Placeholder 2">
            <a:extLst>
              <a:ext uri="{FF2B5EF4-FFF2-40B4-BE49-F238E27FC236}">
                <a16:creationId xmlns:a16="http://schemas.microsoft.com/office/drawing/2014/main" id="{142159E2-F1C6-43ED-B950-64EAD0BBEE1E}"/>
              </a:ext>
            </a:extLst>
          </p:cNvPr>
          <p:cNvSpPr>
            <a:spLocks noGrp="1"/>
          </p:cNvSpPr>
          <p:nvPr>
            <p:ph idx="1"/>
          </p:nvPr>
        </p:nvSpPr>
        <p:spPr/>
        <p:txBody>
          <a:bodyPr/>
          <a:lstStyle/>
          <a:p>
            <a:r>
              <a:rPr lang="en-GB" dirty="0"/>
              <a:t>We have three taught whole class reading sessions per week where the class text is read and learning completed around it.</a:t>
            </a:r>
          </a:p>
          <a:p>
            <a:r>
              <a:rPr lang="en-GB" dirty="0"/>
              <a:t>We have one session which we call the ‘book talk’ session where the children discuss the books they are reading in a structured way with their peers and adults as well as being exposed to new books, genres, etc</a:t>
            </a:r>
          </a:p>
          <a:p>
            <a:r>
              <a:rPr lang="en-GB" dirty="0"/>
              <a:t>We also have a library session where the children visit the school library and borrow books to support their reading for pleasure. </a:t>
            </a:r>
          </a:p>
        </p:txBody>
      </p:sp>
    </p:spTree>
    <p:extLst>
      <p:ext uri="{BB962C8B-B14F-4D97-AF65-F5344CB8AC3E}">
        <p14:creationId xmlns:p14="http://schemas.microsoft.com/office/powerpoint/2010/main" val="3980437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F316B-07D0-42B9-BB50-7B1CE9D97102}"/>
              </a:ext>
            </a:extLst>
          </p:cNvPr>
          <p:cNvSpPr>
            <a:spLocks noGrp="1"/>
          </p:cNvSpPr>
          <p:nvPr>
            <p:ph type="title"/>
          </p:nvPr>
        </p:nvSpPr>
        <p:spPr/>
        <p:txBody>
          <a:bodyPr>
            <a:normAutofit/>
          </a:bodyPr>
          <a:lstStyle/>
          <a:p>
            <a:r>
              <a:rPr lang="en-GB" sz="2400" dirty="0"/>
              <a:t>What are the national curriculum expectations for Years 3 and 4?</a:t>
            </a:r>
          </a:p>
        </p:txBody>
      </p:sp>
      <p:sp>
        <p:nvSpPr>
          <p:cNvPr id="3" name="Content Placeholder 2">
            <a:extLst>
              <a:ext uri="{FF2B5EF4-FFF2-40B4-BE49-F238E27FC236}">
                <a16:creationId xmlns:a16="http://schemas.microsoft.com/office/drawing/2014/main" id="{EC216EAA-5E8D-47DA-93FE-ABACB57BB09E}"/>
              </a:ext>
            </a:extLst>
          </p:cNvPr>
          <p:cNvSpPr>
            <a:spLocks noGrp="1"/>
          </p:cNvSpPr>
          <p:nvPr>
            <p:ph idx="1"/>
          </p:nvPr>
        </p:nvSpPr>
        <p:spPr>
          <a:xfrm>
            <a:off x="677334" y="1540043"/>
            <a:ext cx="8596668" cy="4501320"/>
          </a:xfrm>
        </p:spPr>
        <p:txBody>
          <a:bodyPr>
            <a:normAutofit lnSpcReduction="10000"/>
          </a:bodyPr>
          <a:lstStyle/>
          <a:p>
            <a:endParaRPr lang="en-GB" dirty="0"/>
          </a:p>
          <a:p>
            <a:r>
              <a:rPr lang="en-GB" dirty="0"/>
              <a:t>The reading curriculum is divided into two complementary strands:</a:t>
            </a:r>
          </a:p>
          <a:p>
            <a:r>
              <a:rPr lang="en-GB" dirty="0"/>
              <a:t> 1. Word reading (decoding)</a:t>
            </a:r>
          </a:p>
          <a:p>
            <a:r>
              <a:rPr lang="en-GB" dirty="0"/>
              <a:t> 2. Comprehension (listening to / reading and understanding) </a:t>
            </a:r>
          </a:p>
          <a:p>
            <a:endParaRPr lang="en-GB" dirty="0"/>
          </a:p>
          <a:p>
            <a:r>
              <a:rPr lang="en-GB" dirty="0"/>
              <a:t>By Years 3 and 4, the emphasis shifts increasingly toward comprehension and understanding of more complex texts, while continuing to consolidate decoding skills. </a:t>
            </a:r>
          </a:p>
          <a:p>
            <a:endParaRPr lang="en-GB" dirty="0"/>
          </a:p>
          <a:p>
            <a:r>
              <a:rPr lang="en-GB" dirty="0"/>
              <a:t>If any pupil has not yet developed sufficient phonics / decoding skills in earlier years, schools are instructed to continue using the Year 1 word-reading programme as support, while applying the Year 2 comprehension expectations.</a:t>
            </a:r>
          </a:p>
        </p:txBody>
      </p:sp>
    </p:spTree>
    <p:extLst>
      <p:ext uri="{BB962C8B-B14F-4D97-AF65-F5344CB8AC3E}">
        <p14:creationId xmlns:p14="http://schemas.microsoft.com/office/powerpoint/2010/main" val="3095576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FED18-C684-760D-1112-A6D3DA0F9AB6}"/>
              </a:ext>
            </a:extLst>
          </p:cNvPr>
          <p:cNvSpPr>
            <a:spLocks noGrp="1"/>
          </p:cNvSpPr>
          <p:nvPr>
            <p:ph type="title"/>
          </p:nvPr>
        </p:nvSpPr>
        <p:spPr>
          <a:xfrm>
            <a:off x="798519" y="251824"/>
            <a:ext cx="8596668" cy="1320800"/>
          </a:xfrm>
        </p:spPr>
        <p:txBody>
          <a:bodyPr/>
          <a:lstStyle/>
          <a:p>
            <a:r>
              <a:rPr lang="en-GB" dirty="0"/>
              <a:t>On track by the end of the year 3?</a:t>
            </a:r>
          </a:p>
        </p:txBody>
      </p:sp>
      <p:sp>
        <p:nvSpPr>
          <p:cNvPr id="3" name="Content Placeholder 2">
            <a:extLst>
              <a:ext uri="{FF2B5EF4-FFF2-40B4-BE49-F238E27FC236}">
                <a16:creationId xmlns:a16="http://schemas.microsoft.com/office/drawing/2014/main" id="{FB3567F5-BD3D-E971-C811-BAA204767109}"/>
              </a:ext>
            </a:extLst>
          </p:cNvPr>
          <p:cNvSpPr>
            <a:spLocks noGrp="1"/>
          </p:cNvSpPr>
          <p:nvPr>
            <p:ph idx="1"/>
          </p:nvPr>
        </p:nvSpPr>
        <p:spPr>
          <a:xfrm>
            <a:off x="798519" y="912224"/>
            <a:ext cx="8596668" cy="3880773"/>
          </a:xfrm>
        </p:spPr>
        <p:txBody>
          <a:bodyPr/>
          <a:lstStyle/>
          <a:p>
            <a:r>
              <a:rPr lang="en-GB" dirty="0"/>
              <a:t>Here are the key objectives they will roughly have to meet in order to be at expected levels for their age</a:t>
            </a:r>
          </a:p>
          <a:p>
            <a:r>
              <a:rPr lang="en-GB" dirty="0"/>
              <a:t>Word reading						Comprehension</a:t>
            </a:r>
          </a:p>
        </p:txBody>
      </p:sp>
      <p:pic>
        <p:nvPicPr>
          <p:cNvPr id="5" name="Picture 4">
            <a:extLst>
              <a:ext uri="{FF2B5EF4-FFF2-40B4-BE49-F238E27FC236}">
                <a16:creationId xmlns:a16="http://schemas.microsoft.com/office/drawing/2014/main" id="{63B67548-F649-4730-E11D-71AA42B520FF}"/>
              </a:ext>
            </a:extLst>
          </p:cNvPr>
          <p:cNvPicPr>
            <a:picLocks noChangeAspect="1"/>
          </p:cNvPicPr>
          <p:nvPr/>
        </p:nvPicPr>
        <p:blipFill>
          <a:blip r:embed="rId2"/>
          <a:stretch>
            <a:fillRect/>
          </a:stretch>
        </p:blipFill>
        <p:spPr>
          <a:xfrm>
            <a:off x="1221088" y="1908288"/>
            <a:ext cx="3151449" cy="3971338"/>
          </a:xfrm>
          <a:prstGeom prst="rect">
            <a:avLst/>
          </a:prstGeom>
        </p:spPr>
      </p:pic>
      <p:pic>
        <p:nvPicPr>
          <p:cNvPr id="9" name="Picture 8">
            <a:extLst>
              <a:ext uri="{FF2B5EF4-FFF2-40B4-BE49-F238E27FC236}">
                <a16:creationId xmlns:a16="http://schemas.microsoft.com/office/drawing/2014/main" id="{29E1F5BB-BC9D-68CD-2C6F-D13388054965}"/>
              </a:ext>
            </a:extLst>
          </p:cNvPr>
          <p:cNvPicPr>
            <a:picLocks noChangeAspect="1"/>
          </p:cNvPicPr>
          <p:nvPr/>
        </p:nvPicPr>
        <p:blipFill>
          <a:blip r:embed="rId3"/>
          <a:stretch>
            <a:fillRect/>
          </a:stretch>
        </p:blipFill>
        <p:spPr>
          <a:xfrm>
            <a:off x="4887531" y="2049414"/>
            <a:ext cx="3151449" cy="5487166"/>
          </a:xfrm>
          <a:prstGeom prst="rect">
            <a:avLst/>
          </a:prstGeom>
        </p:spPr>
      </p:pic>
    </p:spTree>
    <p:extLst>
      <p:ext uri="{BB962C8B-B14F-4D97-AF65-F5344CB8AC3E}">
        <p14:creationId xmlns:p14="http://schemas.microsoft.com/office/powerpoint/2010/main" val="1816378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FED18-C684-760D-1112-A6D3DA0F9AB6}"/>
              </a:ext>
            </a:extLst>
          </p:cNvPr>
          <p:cNvSpPr>
            <a:spLocks noGrp="1"/>
          </p:cNvSpPr>
          <p:nvPr>
            <p:ph type="title"/>
          </p:nvPr>
        </p:nvSpPr>
        <p:spPr>
          <a:xfrm>
            <a:off x="798519" y="251824"/>
            <a:ext cx="8596668" cy="1320800"/>
          </a:xfrm>
        </p:spPr>
        <p:txBody>
          <a:bodyPr/>
          <a:lstStyle/>
          <a:p>
            <a:r>
              <a:rPr lang="en-GB" dirty="0"/>
              <a:t>On track by the end of the year 4?</a:t>
            </a:r>
          </a:p>
        </p:txBody>
      </p:sp>
      <p:sp>
        <p:nvSpPr>
          <p:cNvPr id="3" name="Content Placeholder 2">
            <a:extLst>
              <a:ext uri="{FF2B5EF4-FFF2-40B4-BE49-F238E27FC236}">
                <a16:creationId xmlns:a16="http://schemas.microsoft.com/office/drawing/2014/main" id="{FB3567F5-BD3D-E971-C811-BAA204767109}"/>
              </a:ext>
            </a:extLst>
          </p:cNvPr>
          <p:cNvSpPr>
            <a:spLocks noGrp="1"/>
          </p:cNvSpPr>
          <p:nvPr>
            <p:ph idx="1"/>
          </p:nvPr>
        </p:nvSpPr>
        <p:spPr>
          <a:xfrm>
            <a:off x="798519" y="912224"/>
            <a:ext cx="8596668" cy="3880773"/>
          </a:xfrm>
        </p:spPr>
        <p:txBody>
          <a:bodyPr/>
          <a:lstStyle/>
          <a:p>
            <a:r>
              <a:rPr lang="en-GB" dirty="0"/>
              <a:t>Here are the key objectives they will roughly have to meet in order to be at expected levels for their age</a:t>
            </a:r>
          </a:p>
          <a:p>
            <a:r>
              <a:rPr lang="en-GB" dirty="0"/>
              <a:t>Word reading						Comprehension</a:t>
            </a:r>
          </a:p>
        </p:txBody>
      </p:sp>
      <p:pic>
        <p:nvPicPr>
          <p:cNvPr id="6" name="Picture 5">
            <a:extLst>
              <a:ext uri="{FF2B5EF4-FFF2-40B4-BE49-F238E27FC236}">
                <a16:creationId xmlns:a16="http://schemas.microsoft.com/office/drawing/2014/main" id="{DE1ACCAF-24BC-8D56-80D7-A05C72DE6433}"/>
              </a:ext>
            </a:extLst>
          </p:cNvPr>
          <p:cNvPicPr>
            <a:picLocks noChangeAspect="1"/>
          </p:cNvPicPr>
          <p:nvPr/>
        </p:nvPicPr>
        <p:blipFill>
          <a:blip r:embed="rId2"/>
          <a:stretch>
            <a:fillRect/>
          </a:stretch>
        </p:blipFill>
        <p:spPr>
          <a:xfrm>
            <a:off x="1015056" y="2219156"/>
            <a:ext cx="3392706" cy="3575716"/>
          </a:xfrm>
          <a:prstGeom prst="rect">
            <a:avLst/>
          </a:prstGeom>
        </p:spPr>
      </p:pic>
      <p:pic>
        <p:nvPicPr>
          <p:cNvPr id="8" name="Picture 7">
            <a:extLst>
              <a:ext uri="{FF2B5EF4-FFF2-40B4-BE49-F238E27FC236}">
                <a16:creationId xmlns:a16="http://schemas.microsoft.com/office/drawing/2014/main" id="{BDB66BEF-90E5-6ADF-C8F4-FABE68CA4CDE}"/>
              </a:ext>
            </a:extLst>
          </p:cNvPr>
          <p:cNvPicPr>
            <a:picLocks noChangeAspect="1"/>
          </p:cNvPicPr>
          <p:nvPr/>
        </p:nvPicPr>
        <p:blipFill>
          <a:blip r:embed="rId3"/>
          <a:stretch>
            <a:fillRect/>
          </a:stretch>
        </p:blipFill>
        <p:spPr>
          <a:xfrm>
            <a:off x="4842672" y="1936026"/>
            <a:ext cx="2941568" cy="5982535"/>
          </a:xfrm>
          <a:prstGeom prst="rect">
            <a:avLst/>
          </a:prstGeom>
        </p:spPr>
      </p:pic>
    </p:spTree>
    <p:extLst>
      <p:ext uri="{BB962C8B-B14F-4D97-AF65-F5344CB8AC3E}">
        <p14:creationId xmlns:p14="http://schemas.microsoft.com/office/powerpoint/2010/main" val="150483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ECD5C8-D36F-4979-A801-A267ADA86922}"/>
              </a:ext>
            </a:extLst>
          </p:cNvPr>
          <p:cNvPicPr>
            <a:picLocks noChangeAspect="1"/>
          </p:cNvPicPr>
          <p:nvPr/>
        </p:nvPicPr>
        <p:blipFill>
          <a:blip r:embed="rId2"/>
          <a:stretch>
            <a:fillRect/>
          </a:stretch>
        </p:blipFill>
        <p:spPr>
          <a:xfrm>
            <a:off x="835980" y="226057"/>
            <a:ext cx="10520039" cy="5920320"/>
          </a:xfrm>
          <a:prstGeom prst="rect">
            <a:avLst/>
          </a:prstGeom>
        </p:spPr>
      </p:pic>
    </p:spTree>
    <p:extLst>
      <p:ext uri="{BB962C8B-B14F-4D97-AF65-F5344CB8AC3E}">
        <p14:creationId xmlns:p14="http://schemas.microsoft.com/office/powerpoint/2010/main" val="3539951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D35141-61E1-4E92-9C73-FC0F4C14CA3C}"/>
              </a:ext>
            </a:extLst>
          </p:cNvPr>
          <p:cNvSpPr/>
          <p:nvPr/>
        </p:nvSpPr>
        <p:spPr>
          <a:xfrm>
            <a:off x="325514" y="1712002"/>
            <a:ext cx="11540971" cy="3539430"/>
          </a:xfrm>
          <a:prstGeom prst="rect">
            <a:avLst/>
          </a:prstGeom>
          <a:solidFill>
            <a:schemeClr val="bg1"/>
          </a:solidFill>
        </p:spPr>
        <p:txBody>
          <a:bodyPr wrap="square">
            <a:spAutoFit/>
          </a:bodyPr>
          <a:lstStyle/>
          <a:p>
            <a:r>
              <a:rPr lang="en-GB" sz="2800" dirty="0">
                <a:latin typeface="Arial" panose="020B0604020202020204" pitchFamily="34" charset="0"/>
                <a:cs typeface="Arial" panose="020B0604020202020204" pitchFamily="34" charset="0"/>
              </a:rPr>
              <a:t>“English is a hugely important subject and </a:t>
            </a:r>
            <a:r>
              <a:rPr lang="en-GB" sz="2800" b="1" u="sng" dirty="0">
                <a:latin typeface="Arial" panose="020B0604020202020204" pitchFamily="34" charset="0"/>
                <a:cs typeface="Arial" panose="020B0604020202020204" pitchFamily="34" charset="0"/>
              </a:rPr>
              <a:t>reading</a:t>
            </a:r>
            <a:r>
              <a:rPr lang="en-GB" sz="2800" dirty="0">
                <a:latin typeface="Arial" panose="020B0604020202020204" pitchFamily="34" charset="0"/>
                <a:cs typeface="Arial" panose="020B0604020202020204" pitchFamily="34" charset="0"/>
              </a:rPr>
              <a:t> is the gateway to wider learning. The focus being given to the teaching of phonics means more children are leaving primary school able to read.” (Sir Martyn Oliver, Chief Inspector) </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“Reading is the gateway to learning. Pupils who struggle with the basic mechanics can quickly fall behind.” (Ofsted’s guiding principle, in Getting all pupils reading)</a:t>
            </a:r>
          </a:p>
        </p:txBody>
      </p:sp>
    </p:spTree>
    <p:extLst>
      <p:ext uri="{BB962C8B-B14F-4D97-AF65-F5344CB8AC3E}">
        <p14:creationId xmlns:p14="http://schemas.microsoft.com/office/powerpoint/2010/main" val="1678307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808FA5-4853-DCAE-3DFC-D086CDF26930}"/>
              </a:ext>
            </a:extLst>
          </p:cNvPr>
          <p:cNvSpPr txBox="1"/>
          <p:nvPr/>
        </p:nvSpPr>
        <p:spPr>
          <a:xfrm>
            <a:off x="981634" y="2340728"/>
            <a:ext cx="9547411" cy="2554287"/>
          </a:xfrm>
          <a:prstGeom prst="rect">
            <a:avLst/>
          </a:prstGeom>
          <a:noFill/>
        </p:spPr>
        <p:txBody>
          <a:bodyPr wrap="square">
            <a:spAutoFit/>
          </a:bodyPr>
          <a:lstStyle/>
          <a:p>
            <a:pPr>
              <a:defRPr/>
            </a:pPr>
            <a:r>
              <a:rPr lang="en-GB" sz="2000" dirty="0">
                <a:solidFill>
                  <a:srgbClr val="FF3300"/>
                </a:solidFill>
              </a:rPr>
              <a:t>Becoming a fluent, skilled and attentive reader starts at the earliest stages, before children encounter a book for the first time. </a:t>
            </a:r>
          </a:p>
          <a:p>
            <a:pPr>
              <a:defRPr/>
            </a:pPr>
            <a:endParaRPr lang="en-GB" sz="2000" dirty="0"/>
          </a:p>
          <a:p>
            <a:pPr>
              <a:defRPr/>
            </a:pPr>
            <a:r>
              <a:rPr lang="en-GB" sz="2000" dirty="0"/>
              <a:t>Often driven by factors such as, </a:t>
            </a:r>
          </a:p>
          <a:p>
            <a:pPr marL="342900" indent="-342900">
              <a:buFont typeface="Arial" panose="020B0604020202020204" pitchFamily="34" charset="0"/>
              <a:buChar char="•"/>
              <a:defRPr/>
            </a:pPr>
            <a:r>
              <a:rPr lang="en-GB" sz="2000" dirty="0"/>
              <a:t>Quality of parents talk and engagement in conversations</a:t>
            </a:r>
          </a:p>
          <a:p>
            <a:pPr marL="342900" indent="-342900">
              <a:buFont typeface="Arial" panose="020B0604020202020204" pitchFamily="34" charset="0"/>
              <a:buChar char="•"/>
              <a:defRPr/>
            </a:pPr>
            <a:r>
              <a:rPr lang="en-GB" sz="2000" dirty="0"/>
              <a:t>Talk about books, stories and rhymes </a:t>
            </a:r>
          </a:p>
          <a:p>
            <a:pPr marL="342900" indent="-342900">
              <a:buFont typeface="Arial" panose="020B0604020202020204" pitchFamily="34" charset="0"/>
              <a:buChar char="•"/>
              <a:defRPr/>
            </a:pPr>
            <a:r>
              <a:rPr lang="en-GB" sz="2000" dirty="0"/>
              <a:t>Vocabulary children are exposed to. </a:t>
            </a:r>
          </a:p>
          <a:p>
            <a:pPr>
              <a:defRPr/>
            </a:pPr>
            <a:endParaRPr lang="en-GB" sz="2000" dirty="0"/>
          </a:p>
        </p:txBody>
      </p:sp>
      <p:sp>
        <p:nvSpPr>
          <p:cNvPr id="25603" name="TextBox 4">
            <a:extLst>
              <a:ext uri="{FF2B5EF4-FFF2-40B4-BE49-F238E27FC236}">
                <a16:creationId xmlns:a16="http://schemas.microsoft.com/office/drawing/2014/main" id="{E225E666-27AC-7BCC-7A54-E7C529F73262}"/>
              </a:ext>
            </a:extLst>
          </p:cNvPr>
          <p:cNvSpPr txBox="1">
            <a:spLocks noChangeArrowheads="1"/>
          </p:cNvSpPr>
          <p:nvPr/>
        </p:nvSpPr>
        <p:spPr bwMode="auto">
          <a:xfrm>
            <a:off x="3306622" y="5943413"/>
            <a:ext cx="4897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700"/>
              </a:spcBef>
              <a:buClr>
                <a:schemeClr val="tx2"/>
              </a:buClr>
              <a:buFont typeface="Arial" panose="020B0604020202020204" pitchFamily="34" charset="0"/>
              <a:buChar char="•"/>
              <a:defRPr sz="2000">
                <a:solidFill>
                  <a:srgbClr val="595959"/>
                </a:solidFill>
                <a:latin typeface="Gill Sans MT" panose="020B0502020104020203" pitchFamily="34" charset="77"/>
              </a:defRPr>
            </a:lvl1pPr>
            <a:lvl2pPr marL="742950" indent="-285750">
              <a:lnSpc>
                <a:spcPct val="110000"/>
              </a:lnSpc>
              <a:spcBef>
                <a:spcPts val="700"/>
              </a:spcBef>
              <a:buClr>
                <a:schemeClr val="tx2"/>
              </a:buClr>
              <a:buFont typeface="Gill Sans MT" panose="020B0502020104020203" pitchFamily="34" charset="77"/>
              <a:buChar char="–"/>
              <a:defRPr>
                <a:solidFill>
                  <a:srgbClr val="595959"/>
                </a:solidFill>
                <a:latin typeface="Gill Sans MT" panose="020B0502020104020203" pitchFamily="34" charset="77"/>
              </a:defRPr>
            </a:lvl2pPr>
            <a:lvl3pPr marL="1143000" indent="-228600">
              <a:lnSpc>
                <a:spcPct val="110000"/>
              </a:lnSpc>
              <a:spcBef>
                <a:spcPts val="700"/>
              </a:spcBef>
              <a:buClr>
                <a:schemeClr val="tx2"/>
              </a:buClr>
              <a:buFont typeface="Arial" panose="020B0604020202020204" pitchFamily="34" charset="0"/>
              <a:buChar char="•"/>
              <a:defRPr sz="1600">
                <a:solidFill>
                  <a:srgbClr val="595959"/>
                </a:solidFill>
                <a:latin typeface="Gill Sans MT" panose="020B0502020104020203" pitchFamily="34" charset="77"/>
              </a:defRPr>
            </a:lvl3pPr>
            <a:lvl4pPr marL="1600200" indent="-228600">
              <a:lnSpc>
                <a:spcPct val="110000"/>
              </a:lnSpc>
              <a:spcBef>
                <a:spcPts val="700"/>
              </a:spcBef>
              <a:buClr>
                <a:schemeClr val="tx2"/>
              </a:buClr>
              <a:buFont typeface="Gill Sans MT" panose="020B0502020104020203" pitchFamily="34" charset="77"/>
              <a:buChar char="–"/>
              <a:defRPr sz="1400">
                <a:solidFill>
                  <a:srgbClr val="595959"/>
                </a:solidFill>
                <a:latin typeface="Gill Sans MT" panose="020B0502020104020203" pitchFamily="34" charset="77"/>
              </a:defRPr>
            </a:lvl4pPr>
            <a:lvl5pPr marL="2057400" indent="-228600">
              <a:lnSpc>
                <a:spcPct val="110000"/>
              </a:lnSpc>
              <a:spcBef>
                <a:spcPts val="700"/>
              </a:spcBef>
              <a:buClr>
                <a:schemeClr val="tx2"/>
              </a:buClr>
              <a:buFont typeface="Arial" panose="020B0604020202020204" pitchFamily="34" charset="0"/>
              <a:buChar char="•"/>
              <a:defRPr sz="1400">
                <a:solidFill>
                  <a:srgbClr val="595959"/>
                </a:solidFill>
                <a:latin typeface="Gill Sans MT" panose="020B0502020104020203" pitchFamily="34" charset="77"/>
              </a:defRPr>
            </a:lvl5pPr>
            <a:lvl6pPr marL="25146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77"/>
              </a:defRPr>
            </a:lvl6pPr>
            <a:lvl7pPr marL="29718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77"/>
              </a:defRPr>
            </a:lvl7pPr>
            <a:lvl8pPr marL="34290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77"/>
              </a:defRPr>
            </a:lvl8pPr>
            <a:lvl9pPr marL="3886200" indent="-228600" defTabSz="457200" eaLnBrk="0" fontAlgn="base" hangingPunct="0">
              <a:lnSpc>
                <a:spcPct val="110000"/>
              </a:lnSpc>
              <a:spcBef>
                <a:spcPts val="700"/>
              </a:spcBef>
              <a:spcAft>
                <a:spcPct val="0"/>
              </a:spcAft>
              <a:buClr>
                <a:schemeClr val="tx2"/>
              </a:buClr>
              <a:buFont typeface="Arial" panose="020B0604020202020204" pitchFamily="34" charset="0"/>
              <a:buChar char="•"/>
              <a:defRPr sz="1400">
                <a:solidFill>
                  <a:srgbClr val="595959"/>
                </a:solidFill>
                <a:latin typeface="Gill Sans MT" panose="020B0502020104020203" pitchFamily="34" charset="77"/>
              </a:defRPr>
            </a:lvl9pPr>
          </a:lstStyle>
          <a:p>
            <a:pPr algn="ctr" eaLnBrk="1" hangingPunct="1">
              <a:lnSpc>
                <a:spcPct val="100000"/>
              </a:lnSpc>
              <a:spcBef>
                <a:spcPct val="0"/>
              </a:spcBef>
              <a:buClrTx/>
              <a:buFontTx/>
              <a:buNone/>
            </a:pPr>
            <a:r>
              <a:rPr lang="en-GB" altLang="en-US" sz="1800" dirty="0">
                <a:solidFill>
                  <a:schemeClr val="accent1"/>
                </a:solidFill>
                <a:latin typeface="+mn-lt"/>
              </a:rPr>
              <a:t>We, together can begin to close this gap!</a:t>
            </a:r>
          </a:p>
        </p:txBody>
      </p:sp>
      <p:sp>
        <p:nvSpPr>
          <p:cNvPr id="6" name="Title 1">
            <a:extLst>
              <a:ext uri="{FF2B5EF4-FFF2-40B4-BE49-F238E27FC236}">
                <a16:creationId xmlns:a16="http://schemas.microsoft.com/office/drawing/2014/main" id="{686A1ABD-AD17-1864-753F-3F4AF66D9441}"/>
              </a:ext>
            </a:extLst>
          </p:cNvPr>
          <p:cNvSpPr txBox="1">
            <a:spLocks/>
          </p:cNvSpPr>
          <p:nvPr/>
        </p:nvSpPr>
        <p:spPr>
          <a:xfrm>
            <a:off x="1918035" y="850065"/>
            <a:ext cx="7221326" cy="1490663"/>
          </a:xfrm>
          <a:prstGeom prst="rect">
            <a:avLst/>
          </a:prstGeom>
        </p:spPr>
        <p:txBody>
          <a:bodyPr>
            <a:normAutofit fontScale="97500"/>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pPr>
              <a:defRPr/>
            </a:pPr>
            <a:r>
              <a:rPr lang="en-GB" altLang="en-US" b="1" dirty="0"/>
              <a:t>Reading matters</a:t>
            </a:r>
            <a:endParaRPr lang="en-US" dirty="0"/>
          </a:p>
        </p:txBody>
      </p:sp>
    </p:spTree>
    <p:extLst>
      <p:ext uri="{BB962C8B-B14F-4D97-AF65-F5344CB8AC3E}">
        <p14:creationId xmlns:p14="http://schemas.microsoft.com/office/powerpoint/2010/main" val="2912171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21632"/>
            <a:ext cx="8596668" cy="1320800"/>
          </a:xfrm>
        </p:spPr>
        <p:txBody>
          <a:bodyPr/>
          <a:lstStyle/>
          <a:p>
            <a:r>
              <a:rPr dirty="0"/>
              <a:t>Reading Books at Their Level</a:t>
            </a:r>
          </a:p>
        </p:txBody>
      </p:sp>
      <p:sp>
        <p:nvSpPr>
          <p:cNvPr id="3" name="Content Placeholder 2"/>
          <p:cNvSpPr>
            <a:spLocks noGrp="1"/>
          </p:cNvSpPr>
          <p:nvPr>
            <p:ph idx="1"/>
          </p:nvPr>
        </p:nvSpPr>
        <p:spPr/>
        <p:txBody>
          <a:bodyPr/>
          <a:lstStyle/>
          <a:p>
            <a:pPr marL="0" indent="0">
              <a:buNone/>
            </a:pPr>
            <a:r>
              <a:rPr b="1" u="sng" dirty="0"/>
              <a:t>Children may have</a:t>
            </a:r>
            <a:r>
              <a:rPr lang="en-GB" b="1" u="sng" dirty="0"/>
              <a:t> the following books in their book bags</a:t>
            </a:r>
            <a:r>
              <a:rPr b="1" u="sng" dirty="0"/>
              <a:t>:</a:t>
            </a:r>
          </a:p>
          <a:p>
            <a:r>
              <a:rPr dirty="0"/>
              <a:t>Little </a:t>
            </a:r>
            <a:r>
              <a:rPr dirty="0" err="1"/>
              <a:t>Wandle</a:t>
            </a:r>
            <a:r>
              <a:rPr dirty="0"/>
              <a:t> Letters and Sounds decodable reader</a:t>
            </a:r>
          </a:p>
          <a:p>
            <a:r>
              <a:rPr dirty="0"/>
              <a:t>Big Cat Collins </a:t>
            </a:r>
            <a:r>
              <a:rPr dirty="0" err="1"/>
              <a:t>coloured</a:t>
            </a:r>
            <a:r>
              <a:rPr dirty="0"/>
              <a:t> banded book</a:t>
            </a:r>
          </a:p>
          <a:p>
            <a:r>
              <a:rPr dirty="0"/>
              <a:t>Free choice chapter book</a:t>
            </a:r>
            <a:endParaRPr lang="en-GB" dirty="0"/>
          </a:p>
          <a:p>
            <a:r>
              <a:rPr lang="en-GB" dirty="0"/>
              <a:t>Library book</a:t>
            </a:r>
            <a:endParaRPr dirty="0"/>
          </a:p>
          <a:p>
            <a:pPr marL="0" indent="0">
              <a:buNone/>
            </a:pPr>
            <a:endParaRPr lang="en-GB" dirty="0"/>
          </a:p>
          <a:p>
            <a:pPr marL="0" indent="0">
              <a:buNone/>
            </a:pPr>
            <a:endParaRPr dirty="0"/>
          </a:p>
        </p:txBody>
      </p:sp>
      <p:pic>
        <p:nvPicPr>
          <p:cNvPr id="5" name="Picture 4">
            <a:extLst>
              <a:ext uri="{FF2B5EF4-FFF2-40B4-BE49-F238E27FC236}">
                <a16:creationId xmlns:a16="http://schemas.microsoft.com/office/drawing/2014/main" id="{132FD325-D8D4-357A-131B-DAF5A6926C75}"/>
              </a:ext>
            </a:extLst>
          </p:cNvPr>
          <p:cNvPicPr>
            <a:picLocks noChangeAspect="1"/>
          </p:cNvPicPr>
          <p:nvPr/>
        </p:nvPicPr>
        <p:blipFill>
          <a:blip r:embed="rId2"/>
          <a:stretch>
            <a:fillRect/>
          </a:stretch>
        </p:blipFill>
        <p:spPr>
          <a:xfrm>
            <a:off x="7214120" y="1653861"/>
            <a:ext cx="2502758" cy="3550278"/>
          </a:xfrm>
          <a:prstGeom prst="rect">
            <a:avLst/>
          </a:prstGeom>
        </p:spPr>
      </p:pic>
      <p:pic>
        <p:nvPicPr>
          <p:cNvPr id="7" name="Picture 6">
            <a:extLst>
              <a:ext uri="{FF2B5EF4-FFF2-40B4-BE49-F238E27FC236}">
                <a16:creationId xmlns:a16="http://schemas.microsoft.com/office/drawing/2014/main" id="{88F730EA-C36A-F2F7-36CC-80DC0975F156}"/>
              </a:ext>
            </a:extLst>
          </p:cNvPr>
          <p:cNvPicPr>
            <a:picLocks noChangeAspect="1"/>
          </p:cNvPicPr>
          <p:nvPr/>
        </p:nvPicPr>
        <p:blipFill>
          <a:blip r:embed="rId3"/>
          <a:stretch>
            <a:fillRect/>
          </a:stretch>
        </p:blipFill>
        <p:spPr>
          <a:xfrm>
            <a:off x="4200336" y="3531400"/>
            <a:ext cx="1895664" cy="290245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Daily Reading Expectation</a:t>
            </a:r>
          </a:p>
        </p:txBody>
      </p:sp>
      <p:sp>
        <p:nvSpPr>
          <p:cNvPr id="3" name="Content Placeholder 2"/>
          <p:cNvSpPr>
            <a:spLocks noGrp="1"/>
          </p:cNvSpPr>
          <p:nvPr>
            <p:ph idx="1"/>
          </p:nvPr>
        </p:nvSpPr>
        <p:spPr/>
        <p:txBody>
          <a:bodyPr/>
          <a:lstStyle/>
          <a:p>
            <a:pPr marL="0" indent="0">
              <a:buNone/>
            </a:pPr>
            <a:r>
              <a:rPr b="1" u="sng" dirty="0"/>
              <a:t>Children should read at least 10 minutes per day</a:t>
            </a:r>
          </a:p>
          <a:p>
            <a:pPr marL="0" indent="0">
              <a:buNone/>
            </a:pPr>
            <a:endParaRPr lang="en-GB" dirty="0"/>
          </a:p>
          <a:p>
            <a:pPr marL="0" indent="0">
              <a:buNone/>
            </a:pPr>
            <a:r>
              <a:rPr b="1" dirty="0">
                <a:solidFill>
                  <a:srgbClr val="FF0000"/>
                </a:solidFill>
              </a:rPr>
              <a:t>Benefits include:</a:t>
            </a:r>
          </a:p>
          <a:p>
            <a:r>
              <a:rPr dirty="0"/>
              <a:t>Improved brain connectivity</a:t>
            </a:r>
          </a:p>
          <a:p>
            <a:r>
              <a:rPr dirty="0"/>
              <a:t>Increased vocabulary &amp; comprehension</a:t>
            </a:r>
          </a:p>
          <a:p>
            <a:r>
              <a:rPr dirty="0"/>
              <a:t>Better empathy &amp; understanding</a:t>
            </a:r>
          </a:p>
          <a:p>
            <a:r>
              <a:rPr dirty="0"/>
              <a:t>Support with sleep readiness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Reading for Pleasure</a:t>
            </a:r>
          </a:p>
        </p:txBody>
      </p:sp>
      <p:sp>
        <p:nvSpPr>
          <p:cNvPr id="3" name="Content Placeholder 2"/>
          <p:cNvSpPr>
            <a:spLocks noGrp="1"/>
          </p:cNvSpPr>
          <p:nvPr>
            <p:ph idx="1"/>
          </p:nvPr>
        </p:nvSpPr>
        <p:spPr/>
        <p:txBody>
          <a:bodyPr/>
          <a:lstStyle/>
          <a:p>
            <a:pPr marL="0" indent="0">
              <a:buNone/>
            </a:pPr>
            <a:r>
              <a:rPr b="1" u="sng" dirty="0"/>
              <a:t>Encourage lifelong reading habits</a:t>
            </a:r>
          </a:p>
          <a:p>
            <a:pPr marL="0" indent="0">
              <a:buNone/>
            </a:pPr>
            <a:r>
              <a:rPr dirty="0">
                <a:solidFill>
                  <a:srgbClr val="FF0000"/>
                </a:solidFill>
              </a:rPr>
              <a:t>Sharing books at home:</a:t>
            </a:r>
          </a:p>
          <a:p>
            <a:r>
              <a:rPr dirty="0"/>
              <a:t>  • Discuss pictures &amp; predict what happens next</a:t>
            </a:r>
          </a:p>
          <a:p>
            <a:r>
              <a:rPr dirty="0"/>
              <a:t>  • Use character voices &amp; explore non-fiction facts</a:t>
            </a:r>
          </a:p>
          <a:p>
            <a:r>
              <a:rPr dirty="0"/>
              <a:t>  • Most important: Have fun together!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56540F1-7FDD-9F12-08EE-B1C5BE748482}"/>
              </a:ext>
            </a:extLst>
          </p:cNvPr>
          <p:cNvPicPr>
            <a:picLocks noGrp="1" noChangeAspect="1"/>
          </p:cNvPicPr>
          <p:nvPr>
            <p:ph idx="1"/>
          </p:nvPr>
        </p:nvPicPr>
        <p:blipFill>
          <a:blip r:embed="rId2"/>
          <a:stretch>
            <a:fillRect/>
          </a:stretch>
        </p:blipFill>
        <p:spPr>
          <a:xfrm>
            <a:off x="3567615" y="138895"/>
            <a:ext cx="4743007" cy="6746519"/>
          </a:xfrm>
        </p:spPr>
      </p:pic>
    </p:spTree>
    <p:extLst>
      <p:ext uri="{BB962C8B-B14F-4D97-AF65-F5344CB8AC3E}">
        <p14:creationId xmlns:p14="http://schemas.microsoft.com/office/powerpoint/2010/main" val="1956054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Benefits of Reading Together</a:t>
            </a:r>
          </a:p>
        </p:txBody>
      </p:sp>
      <p:sp>
        <p:nvSpPr>
          <p:cNvPr id="3" name="Content Placeholder 2"/>
          <p:cNvSpPr>
            <a:spLocks noGrp="1"/>
          </p:cNvSpPr>
          <p:nvPr>
            <p:ph idx="1"/>
          </p:nvPr>
        </p:nvSpPr>
        <p:spPr/>
        <p:txBody>
          <a:bodyPr/>
          <a:lstStyle/>
          <a:p>
            <a:r>
              <a:rPr dirty="0"/>
              <a:t>Stimulates imagination &amp; curiosity</a:t>
            </a:r>
          </a:p>
          <a:p>
            <a:r>
              <a:rPr dirty="0"/>
              <a:t>Expands vocabulary, language &amp; listening</a:t>
            </a:r>
          </a:p>
          <a:p>
            <a:r>
              <a:rPr dirty="0"/>
              <a:t>Improves memory, thinking &amp; reasoning</a:t>
            </a:r>
          </a:p>
          <a:p>
            <a:r>
              <a:rPr dirty="0"/>
              <a:t>Builds confidence, security &amp; self-esteem</a:t>
            </a:r>
          </a:p>
          <a:p>
            <a:r>
              <a:rPr dirty="0"/>
              <a:t>Provides comfort, fun &amp; relaxation</a:t>
            </a:r>
          </a:p>
          <a:p>
            <a:r>
              <a:rPr dirty="0"/>
              <a:t>Shows your child they matter</a:t>
            </a:r>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55</TotalTime>
  <Words>676</Words>
  <Application>Microsoft Office PowerPoint</Application>
  <PresentationFormat>Widescreen</PresentationFormat>
  <Paragraphs>67</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Aptos</vt:lpstr>
      <vt:lpstr>Arial</vt:lpstr>
      <vt:lpstr>Comic Sans MS</vt:lpstr>
      <vt:lpstr>Letter-join Print Plus 1</vt:lpstr>
      <vt:lpstr>Trebuchet MS</vt:lpstr>
      <vt:lpstr>Wingdings 3</vt:lpstr>
      <vt:lpstr>Facet</vt:lpstr>
      <vt:lpstr>Years 3 and 4 Reading Workshop</vt:lpstr>
      <vt:lpstr>PowerPoint Presentation</vt:lpstr>
      <vt:lpstr>PowerPoint Presentation</vt:lpstr>
      <vt:lpstr>PowerPoint Presentation</vt:lpstr>
      <vt:lpstr>Reading Books at Their Level</vt:lpstr>
      <vt:lpstr>Daily Reading Expectation</vt:lpstr>
      <vt:lpstr>Reading for Pleasure</vt:lpstr>
      <vt:lpstr>PowerPoint Presentation</vt:lpstr>
      <vt:lpstr>Benefits of Reading Together</vt:lpstr>
      <vt:lpstr>PowerPoint Presentation</vt:lpstr>
      <vt:lpstr>How is reading taught at Grange in Years 3 and 4?</vt:lpstr>
      <vt:lpstr>What are the national curriculum expectations for Years 3 and 4?</vt:lpstr>
      <vt:lpstr>On track by the end of the year 3?</vt:lpstr>
      <vt:lpstr>On track by the end of the year 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Matheson</dc:creator>
  <cp:lastModifiedBy>Amina Rahman</cp:lastModifiedBy>
  <cp:revision>8</cp:revision>
  <dcterms:created xsi:type="dcterms:W3CDTF">2025-10-01T15:35:55Z</dcterms:created>
  <dcterms:modified xsi:type="dcterms:W3CDTF">2025-10-02T15:18:37Z</dcterms:modified>
</cp:coreProperties>
</file>