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66" r:id="rId6"/>
    <p:sldId id="258" r:id="rId7"/>
    <p:sldId id="260" r:id="rId8"/>
    <p:sldId id="261" r:id="rId9"/>
    <p:sldId id="278" r:id="rId10"/>
    <p:sldId id="257" r:id="rId11"/>
    <p:sldId id="267" r:id="rId12"/>
    <p:sldId id="268" r:id="rId13"/>
    <p:sldId id="272" r:id="rId14"/>
    <p:sldId id="276" r:id="rId15"/>
    <p:sldId id="275" r:id="rId16"/>
    <p:sldId id="269"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0BC030-6108-497D-A89D-9D0FD376899E}" type="datetimeFigureOut">
              <a:rPr lang="en-GB" smtClean="0"/>
              <a:t>06/10/2026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E980E9-3185-42F8-8FBD-27763A01D1E7}" type="slidenum">
              <a:rPr lang="en-GB" smtClean="0"/>
              <a:t>‹#›</a:t>
            </a:fld>
            <a:endParaRPr lang="en-GB"/>
          </a:p>
        </p:txBody>
      </p:sp>
    </p:spTree>
    <p:extLst>
      <p:ext uri="{BB962C8B-B14F-4D97-AF65-F5344CB8AC3E}">
        <p14:creationId xmlns:p14="http://schemas.microsoft.com/office/powerpoint/2010/main" val="2693488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CE980E9-3185-42F8-8FBD-27763A01D1E7}" type="slidenum">
              <a:rPr lang="en-GB" smtClean="0"/>
              <a:t>3</a:t>
            </a:fld>
            <a:endParaRPr lang="en-GB"/>
          </a:p>
        </p:txBody>
      </p:sp>
    </p:spTree>
    <p:extLst>
      <p:ext uri="{BB962C8B-B14F-4D97-AF65-F5344CB8AC3E}">
        <p14:creationId xmlns:p14="http://schemas.microsoft.com/office/powerpoint/2010/main" val="2865882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CE980E9-3185-42F8-8FBD-27763A01D1E7}" type="slidenum">
              <a:rPr lang="en-GB" smtClean="0"/>
              <a:t>4</a:t>
            </a:fld>
            <a:endParaRPr lang="en-GB"/>
          </a:p>
        </p:txBody>
      </p:sp>
    </p:spTree>
    <p:extLst>
      <p:ext uri="{BB962C8B-B14F-4D97-AF65-F5344CB8AC3E}">
        <p14:creationId xmlns:p14="http://schemas.microsoft.com/office/powerpoint/2010/main" val="13257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CE980E9-3185-42F8-8FBD-27763A01D1E7}" type="slidenum">
              <a:rPr lang="en-GB" smtClean="0"/>
              <a:t>7</a:t>
            </a:fld>
            <a:endParaRPr lang="en-GB"/>
          </a:p>
        </p:txBody>
      </p:sp>
    </p:spTree>
    <p:extLst>
      <p:ext uri="{BB962C8B-B14F-4D97-AF65-F5344CB8AC3E}">
        <p14:creationId xmlns:p14="http://schemas.microsoft.com/office/powerpoint/2010/main" val="549806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CE980E9-3185-42F8-8FBD-27763A01D1E7}" type="slidenum">
              <a:rPr lang="en-GB" smtClean="0"/>
              <a:t>12</a:t>
            </a:fld>
            <a:endParaRPr lang="en-GB"/>
          </a:p>
        </p:txBody>
      </p:sp>
    </p:spTree>
    <p:extLst>
      <p:ext uri="{BB962C8B-B14F-4D97-AF65-F5344CB8AC3E}">
        <p14:creationId xmlns:p14="http://schemas.microsoft.com/office/powerpoint/2010/main" val="4086041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CE980E9-3185-42F8-8FBD-27763A01D1E7}" type="slidenum">
              <a:rPr lang="en-GB" smtClean="0"/>
              <a:t>13</a:t>
            </a:fld>
            <a:endParaRPr lang="en-GB"/>
          </a:p>
        </p:txBody>
      </p:sp>
    </p:spTree>
    <p:extLst>
      <p:ext uri="{BB962C8B-B14F-4D97-AF65-F5344CB8AC3E}">
        <p14:creationId xmlns:p14="http://schemas.microsoft.com/office/powerpoint/2010/main" val="4026350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CE980E9-3185-42F8-8FBD-27763A01D1E7}" type="slidenum">
              <a:rPr lang="en-GB" smtClean="0"/>
              <a:t>14</a:t>
            </a:fld>
            <a:endParaRPr lang="en-GB"/>
          </a:p>
        </p:txBody>
      </p:sp>
    </p:spTree>
    <p:extLst>
      <p:ext uri="{BB962C8B-B14F-4D97-AF65-F5344CB8AC3E}">
        <p14:creationId xmlns:p14="http://schemas.microsoft.com/office/powerpoint/2010/main" val="825786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3CD12C7-B00D-48BC-8197-9577D0CD02E1}"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61BED7-333B-4B8E-820E-65C4B9CD0E71}" type="slidenum">
              <a:rPr lang="en-GB" smtClean="0"/>
              <a:t>‹#›</a:t>
            </a:fld>
            <a:endParaRPr lang="en-GB"/>
          </a:p>
        </p:txBody>
      </p:sp>
    </p:spTree>
    <p:extLst>
      <p:ext uri="{BB962C8B-B14F-4D97-AF65-F5344CB8AC3E}">
        <p14:creationId xmlns:p14="http://schemas.microsoft.com/office/powerpoint/2010/main" val="887763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3CD12C7-B00D-48BC-8197-9577D0CD02E1}"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61BED7-333B-4B8E-820E-65C4B9CD0E71}" type="slidenum">
              <a:rPr lang="en-GB" smtClean="0"/>
              <a:t>‹#›</a:t>
            </a:fld>
            <a:endParaRPr lang="en-GB"/>
          </a:p>
        </p:txBody>
      </p:sp>
    </p:spTree>
    <p:extLst>
      <p:ext uri="{BB962C8B-B14F-4D97-AF65-F5344CB8AC3E}">
        <p14:creationId xmlns:p14="http://schemas.microsoft.com/office/powerpoint/2010/main" val="1396064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CD12C7-B00D-48BC-8197-9577D0CD02E1}"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61BED7-333B-4B8E-820E-65C4B9CD0E71}" type="slidenum">
              <a:rPr lang="en-GB" smtClean="0"/>
              <a:t>‹#›</a:t>
            </a:fld>
            <a:endParaRPr lang="en-GB"/>
          </a:p>
        </p:txBody>
      </p:sp>
    </p:spTree>
    <p:extLst>
      <p:ext uri="{BB962C8B-B14F-4D97-AF65-F5344CB8AC3E}">
        <p14:creationId xmlns:p14="http://schemas.microsoft.com/office/powerpoint/2010/main" val="1479485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3CD12C7-B00D-48BC-8197-9577D0CD02E1}" type="datetimeFigureOut">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61BED7-333B-4B8E-820E-65C4B9CD0E71}" type="slidenum">
              <a:rPr lang="en-GB" smtClean="0"/>
              <a:t>‹#›</a:t>
            </a:fld>
            <a:endParaRPr lang="en-GB"/>
          </a:p>
        </p:txBody>
      </p:sp>
    </p:spTree>
    <p:extLst>
      <p:ext uri="{BB962C8B-B14F-4D97-AF65-F5344CB8AC3E}">
        <p14:creationId xmlns:p14="http://schemas.microsoft.com/office/powerpoint/2010/main" val="2943107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3CD12C7-B00D-48BC-8197-9577D0CD02E1}" type="datetimeFigureOut">
              <a:rPr lang="en-GB" smtClean="0"/>
              <a:t>06/10/2026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A61BED7-333B-4B8E-820E-65C4B9CD0E71}" type="slidenum">
              <a:rPr lang="en-GB" smtClean="0"/>
              <a:t>‹#›</a:t>
            </a:fld>
            <a:endParaRPr lang="en-GB"/>
          </a:p>
        </p:txBody>
      </p:sp>
    </p:spTree>
    <p:extLst>
      <p:ext uri="{BB962C8B-B14F-4D97-AF65-F5344CB8AC3E}">
        <p14:creationId xmlns:p14="http://schemas.microsoft.com/office/powerpoint/2010/main" val="2899393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3CD12C7-B00D-48BC-8197-9577D0CD02E1}" type="datetimeFigureOut">
              <a:rPr lang="en-GB" smtClean="0"/>
              <a:t>06/10/2026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A61BED7-333B-4B8E-820E-65C4B9CD0E71}" type="slidenum">
              <a:rPr lang="en-GB" smtClean="0"/>
              <a:t>‹#›</a:t>
            </a:fld>
            <a:endParaRPr lang="en-GB"/>
          </a:p>
        </p:txBody>
      </p:sp>
    </p:spTree>
    <p:extLst>
      <p:ext uri="{BB962C8B-B14F-4D97-AF65-F5344CB8AC3E}">
        <p14:creationId xmlns:p14="http://schemas.microsoft.com/office/powerpoint/2010/main" val="271429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CD12C7-B00D-48BC-8197-9577D0CD02E1}" type="datetimeFigureOut">
              <a:rPr lang="en-GB" smtClean="0"/>
              <a:t>06/10/2026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A61BED7-333B-4B8E-820E-65C4B9CD0E71}" type="slidenum">
              <a:rPr lang="en-GB" smtClean="0"/>
              <a:t>‹#›</a:t>
            </a:fld>
            <a:endParaRPr lang="en-GB"/>
          </a:p>
        </p:txBody>
      </p:sp>
    </p:spTree>
    <p:extLst>
      <p:ext uri="{BB962C8B-B14F-4D97-AF65-F5344CB8AC3E}">
        <p14:creationId xmlns:p14="http://schemas.microsoft.com/office/powerpoint/2010/main" val="1064608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CD12C7-B00D-48BC-8197-9577D0CD02E1}" type="datetimeFigureOut">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61BED7-333B-4B8E-820E-65C4B9CD0E71}" type="slidenum">
              <a:rPr lang="en-GB" smtClean="0"/>
              <a:t>‹#›</a:t>
            </a:fld>
            <a:endParaRPr lang="en-GB"/>
          </a:p>
        </p:txBody>
      </p:sp>
    </p:spTree>
    <p:extLst>
      <p:ext uri="{BB962C8B-B14F-4D97-AF65-F5344CB8AC3E}">
        <p14:creationId xmlns:p14="http://schemas.microsoft.com/office/powerpoint/2010/main" val="3699432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CD12C7-B00D-48BC-8197-9577D0CD02E1}" type="datetimeFigureOut">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61BED7-333B-4B8E-820E-65C4B9CD0E71}" type="slidenum">
              <a:rPr lang="en-GB" smtClean="0"/>
              <a:t>‹#›</a:t>
            </a:fld>
            <a:endParaRPr lang="en-GB"/>
          </a:p>
        </p:txBody>
      </p:sp>
    </p:spTree>
    <p:extLst>
      <p:ext uri="{BB962C8B-B14F-4D97-AF65-F5344CB8AC3E}">
        <p14:creationId xmlns:p14="http://schemas.microsoft.com/office/powerpoint/2010/main" val="4232353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3CD12C7-B00D-48BC-8197-9577D0CD02E1}"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61BED7-333B-4B8E-820E-65C4B9CD0E71}" type="slidenum">
              <a:rPr lang="en-GB" smtClean="0"/>
              <a:t>‹#›</a:t>
            </a:fld>
            <a:endParaRPr lang="en-GB"/>
          </a:p>
        </p:txBody>
      </p:sp>
    </p:spTree>
    <p:extLst>
      <p:ext uri="{BB962C8B-B14F-4D97-AF65-F5344CB8AC3E}">
        <p14:creationId xmlns:p14="http://schemas.microsoft.com/office/powerpoint/2010/main" val="4049441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3CD12C7-B00D-48BC-8197-9577D0CD02E1}"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61BED7-333B-4B8E-820E-65C4B9CD0E71}" type="slidenum">
              <a:rPr lang="en-GB" smtClean="0"/>
              <a:t>‹#›</a:t>
            </a:fld>
            <a:endParaRPr lang="en-GB"/>
          </a:p>
        </p:txBody>
      </p:sp>
    </p:spTree>
    <p:extLst>
      <p:ext uri="{BB962C8B-B14F-4D97-AF65-F5344CB8AC3E}">
        <p14:creationId xmlns:p14="http://schemas.microsoft.com/office/powerpoint/2010/main" val="1588730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D12C7-B00D-48BC-8197-9577D0CD02E1}" type="datetimeFigureOut">
              <a:rPr lang="en-GB" smtClean="0"/>
              <a:t>06/10/2026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61BED7-333B-4B8E-820E-65C4B9CD0E71}" type="slidenum">
              <a:rPr lang="en-GB" smtClean="0"/>
              <a:t>‹#›</a:t>
            </a:fld>
            <a:endParaRPr lang="en-GB"/>
          </a:p>
        </p:txBody>
      </p:sp>
    </p:spTree>
    <p:extLst>
      <p:ext uri="{BB962C8B-B14F-4D97-AF65-F5344CB8AC3E}">
        <p14:creationId xmlns:p14="http://schemas.microsoft.com/office/powerpoint/2010/main" val="4179811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3.png"/><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3.pn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emf"/></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2648" y="406400"/>
            <a:ext cx="11673190" cy="6159770"/>
          </a:xfrm>
          <a:prstGeom prst="rect">
            <a:avLst/>
          </a:prstGeom>
          <a:gradFill>
            <a:gsLst>
              <a:gs pos="0">
                <a:schemeClr val="accent1">
                  <a:lumMod val="5000"/>
                  <a:lumOff val="95000"/>
                </a:schemeClr>
              </a:gs>
              <a:gs pos="74000">
                <a:schemeClr val="accent5">
                  <a:lumMod val="20000"/>
                  <a:lumOff val="80000"/>
                </a:schemeClr>
              </a:gs>
              <a:gs pos="83000">
                <a:schemeClr val="accent5">
                  <a:lumMod val="60000"/>
                  <a:lumOff val="40000"/>
                </a:schemeClr>
              </a:gs>
              <a:gs pos="100000">
                <a:schemeClr val="accent5">
                  <a:lumMod val="50000"/>
                </a:schemeClr>
              </a:gs>
            </a:gsLst>
            <a:lin ang="5400000" scaled="1"/>
          </a:gradFill>
          <a:ln w="38100">
            <a:solidFill>
              <a:srgbClr val="0070C0"/>
            </a:solidFill>
          </a:ln>
        </p:spPr>
        <p:txBody>
          <a:bodyPr wrap="square" rtlCol="0">
            <a:spAutoFit/>
          </a:bodyPr>
          <a:lstStyle/>
          <a:p>
            <a:endParaRPr lang="en-GB"/>
          </a:p>
        </p:txBody>
      </p:sp>
      <p:sp>
        <p:nvSpPr>
          <p:cNvPr id="4" name="Rectangle 3"/>
          <p:cNvSpPr/>
          <p:nvPr/>
        </p:nvSpPr>
        <p:spPr>
          <a:xfrm>
            <a:off x="4962941" y="898636"/>
            <a:ext cx="6471137" cy="4247317"/>
          </a:xfrm>
          <a:prstGeom prst="rect">
            <a:avLst/>
          </a:prstGeom>
          <a:noFill/>
        </p:spPr>
        <p:txBody>
          <a:bodyPr wrap="square" lIns="91440" tIns="45720" rIns="91440" bIns="45720">
            <a:spAutoFit/>
          </a:bodyPr>
          <a:lstStyle/>
          <a:p>
            <a:pPr algn="ctr"/>
            <a:r>
              <a:rPr lang="en-US" sz="72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Year 6 PGL </a:t>
            </a:r>
          </a:p>
          <a:p>
            <a:pPr algn="ctr"/>
            <a:r>
              <a:rPr lang="en-US"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Presentation</a:t>
            </a:r>
          </a:p>
          <a:p>
            <a:pPr algn="ctr"/>
            <a:r>
              <a:rPr lang="en-US" sz="54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2026</a:t>
            </a:r>
          </a:p>
          <a:p>
            <a:pPr algn="ctr"/>
            <a:endParaRPr lang="en-US" sz="72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3074" name="Picture 2" descr="https://www.englandnetball.co.uk/app/uploads/2016/01/PGL-Logo-320x190.png"/>
          <p:cNvPicPr>
            <a:picLocks noChangeAspect="1" noChangeArrowheads="1"/>
          </p:cNvPicPr>
          <p:nvPr/>
        </p:nvPicPr>
        <p:blipFill rotWithShape="1">
          <a:blip r:embed="rId2">
            <a:extLst>
              <a:ext uri="{28A0092B-C50C-407E-A947-70E740481C1C}">
                <a14:useLocalDpi xmlns:a14="http://schemas.microsoft.com/office/drawing/2010/main" val="0"/>
              </a:ext>
            </a:extLst>
          </a:blip>
          <a:srcRect l="8049" t="10473" r="6973" b="9626"/>
          <a:stretch/>
        </p:blipFill>
        <p:spPr bwMode="auto">
          <a:xfrm>
            <a:off x="905435" y="1093695"/>
            <a:ext cx="2653553" cy="1488140"/>
          </a:xfrm>
          <a:prstGeom prst="ellipse">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050" y="3437793"/>
            <a:ext cx="4152274" cy="2768182"/>
          </a:xfrm>
          <a:prstGeom prst="rect">
            <a:avLst/>
          </a:prstGeom>
        </p:spPr>
      </p:pic>
    </p:spTree>
    <p:extLst>
      <p:ext uri="{BB962C8B-B14F-4D97-AF65-F5344CB8AC3E}">
        <p14:creationId xmlns:p14="http://schemas.microsoft.com/office/powerpoint/2010/main" val="1903240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3BEE33-971F-4EF4-9F93-D474C73E38DC}"/>
              </a:ext>
            </a:extLst>
          </p:cNvPr>
          <p:cNvPicPr>
            <a:picLocks noChangeAspect="1"/>
          </p:cNvPicPr>
          <p:nvPr/>
        </p:nvPicPr>
        <p:blipFill>
          <a:blip r:embed="rId2"/>
          <a:stretch>
            <a:fillRect/>
          </a:stretch>
        </p:blipFill>
        <p:spPr>
          <a:xfrm>
            <a:off x="240284" y="170329"/>
            <a:ext cx="11711431" cy="6490447"/>
          </a:xfrm>
          <a:prstGeom prst="rect">
            <a:avLst/>
          </a:prstGeom>
        </p:spPr>
      </p:pic>
      <p:pic>
        <p:nvPicPr>
          <p:cNvPr id="2050" name="Picture 2" descr="http://www.pgl.co.uk/Files/Files/Adventure%20Holidays/Centres/Marchants%20Hill/Gallery%20Images%20(1600x900)/AH-G-Centre-MH-aeri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292100"/>
            <a:ext cx="6705601" cy="37719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pgl.co.uk/Files/Files/Adventure%20Holidays/Centres/Marchants%20Hill/Gallery%20Images%20(1600x900)/AH-G-Marchants-Hill-Accommoda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9260" y="2362201"/>
            <a:ext cx="7473242" cy="42036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317189" y="4613870"/>
            <a:ext cx="2197974" cy="923330"/>
          </a:xfrm>
          <a:prstGeom prst="rect">
            <a:avLst/>
          </a:prstGeom>
          <a:noFill/>
        </p:spPr>
        <p:txBody>
          <a:bodyPr wrap="none" lIns="91440" tIns="45720" rIns="91440" bIns="45720">
            <a:spAutoFit/>
          </a:bodyPr>
          <a:lstStyle/>
          <a:p>
            <a:pPr algn="ctr"/>
            <a:r>
              <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Setting</a:t>
            </a:r>
          </a:p>
        </p:txBody>
      </p:sp>
      <p:sp>
        <p:nvSpPr>
          <p:cNvPr id="6" name="Rectangle 5"/>
          <p:cNvSpPr/>
          <p:nvPr/>
        </p:nvSpPr>
        <p:spPr>
          <a:xfrm>
            <a:off x="7038976" y="859135"/>
            <a:ext cx="5069773" cy="923330"/>
          </a:xfrm>
          <a:prstGeom prst="rect">
            <a:avLst/>
          </a:prstGeom>
          <a:noFill/>
        </p:spPr>
        <p:txBody>
          <a:bodyPr wrap="square" lIns="91440" tIns="45720" rIns="91440" bIns="45720">
            <a:spAutoFit/>
          </a:bodyPr>
          <a:lstStyle/>
          <a:p>
            <a:pPr algn="ctr"/>
            <a:r>
              <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Accommodation</a:t>
            </a:r>
          </a:p>
        </p:txBody>
      </p:sp>
    </p:spTree>
    <p:extLst>
      <p:ext uri="{BB962C8B-B14F-4D97-AF65-F5344CB8AC3E}">
        <p14:creationId xmlns:p14="http://schemas.microsoft.com/office/powerpoint/2010/main" val="2855081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5F11BB-F988-496A-ADE5-50A09C6E4732}"/>
              </a:ext>
            </a:extLst>
          </p:cNvPr>
          <p:cNvPicPr>
            <a:picLocks noChangeAspect="1"/>
          </p:cNvPicPr>
          <p:nvPr/>
        </p:nvPicPr>
        <p:blipFill>
          <a:blip r:embed="rId3"/>
          <a:stretch>
            <a:fillRect/>
          </a:stretch>
        </p:blipFill>
        <p:spPr>
          <a:xfrm>
            <a:off x="191728" y="241788"/>
            <a:ext cx="11759988" cy="6374424"/>
          </a:xfrm>
          <a:prstGeom prst="rect">
            <a:avLst/>
          </a:prstGeom>
        </p:spPr>
      </p:pic>
      <p:sp>
        <p:nvSpPr>
          <p:cNvPr id="5" name="Rectangle 4"/>
          <p:cNvSpPr/>
          <p:nvPr/>
        </p:nvSpPr>
        <p:spPr>
          <a:xfrm>
            <a:off x="1806721" y="110372"/>
            <a:ext cx="3607078" cy="923330"/>
          </a:xfrm>
          <a:prstGeom prst="rect">
            <a:avLst/>
          </a:prstGeom>
          <a:noFill/>
        </p:spPr>
        <p:txBody>
          <a:bodyPr wrap="none" lIns="91440" tIns="45720" rIns="91440" bIns="45720">
            <a:spAutoFit/>
          </a:bodyPr>
          <a:lstStyle/>
          <a:p>
            <a:pPr algn="ctr"/>
            <a:r>
              <a:rPr lang="en-US" sz="54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Giant Swing</a:t>
            </a:r>
            <a:endPar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2" name="Rectangle 11"/>
          <p:cNvSpPr/>
          <p:nvPr/>
        </p:nvSpPr>
        <p:spPr>
          <a:xfrm>
            <a:off x="7679930" y="3692361"/>
            <a:ext cx="3871060" cy="923330"/>
          </a:xfrm>
          <a:prstGeom prst="rect">
            <a:avLst/>
          </a:prstGeom>
          <a:noFill/>
        </p:spPr>
        <p:txBody>
          <a:bodyPr wrap="none" lIns="91440" tIns="45720" rIns="91440" bIns="45720">
            <a:spAutoFit/>
          </a:bodyPr>
          <a:lstStyle/>
          <a:p>
            <a:pPr algn="ctr"/>
            <a:r>
              <a:rPr lang="en-US" sz="54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Raft Building</a:t>
            </a:r>
            <a:endPar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32193" t="48590" r="21994"/>
          <a:stretch/>
        </p:blipFill>
        <p:spPr>
          <a:xfrm>
            <a:off x="3506826" y="1008313"/>
            <a:ext cx="2936631" cy="2196994"/>
          </a:xfrm>
          <a:prstGeom prst="rect">
            <a:avLst/>
          </a:prstGeom>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l="34463" t="55128" r="17036"/>
          <a:stretch/>
        </p:blipFill>
        <p:spPr>
          <a:xfrm>
            <a:off x="191727" y="4154026"/>
            <a:ext cx="3879648" cy="2392915"/>
          </a:xfrm>
          <a:prstGeom prst="rect">
            <a:avLst/>
          </a:prstGeom>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25954" t="11923" r="20968"/>
          <a:stretch/>
        </p:blipFill>
        <p:spPr>
          <a:xfrm>
            <a:off x="3949836" y="3373018"/>
            <a:ext cx="2700080" cy="2987045"/>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382751" y="5158153"/>
            <a:ext cx="1749671" cy="1166447"/>
          </a:xfrm>
          <a:prstGeom prst="rect">
            <a:avLst/>
          </a:prstGeom>
        </p:spPr>
      </p:pic>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l="1766" r="44045" b="13846"/>
          <a:stretch/>
        </p:blipFill>
        <p:spPr>
          <a:xfrm>
            <a:off x="417911" y="1001016"/>
            <a:ext cx="2743200" cy="2907619"/>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33355" y="291023"/>
            <a:ext cx="2746421" cy="1830947"/>
          </a:xfrm>
          <a:prstGeom prst="rect">
            <a:avLst/>
          </a:prstGeom>
        </p:spPr>
      </p:pic>
      <p:pic>
        <p:nvPicPr>
          <p:cNvPr id="17" name="Picture 16"/>
          <p:cNvPicPr>
            <a:picLocks noChangeAspect="1"/>
          </p:cNvPicPr>
          <p:nvPr/>
        </p:nvPicPr>
        <p:blipFill rotWithShape="1">
          <a:blip r:embed="rId10" cstate="print">
            <a:extLst>
              <a:ext uri="{28A0092B-C50C-407E-A947-70E740481C1C}">
                <a14:useLocalDpi xmlns:a14="http://schemas.microsoft.com/office/drawing/2010/main" val="0"/>
              </a:ext>
            </a:extLst>
          </a:blip>
          <a:srcRect t="32564" r="4644"/>
          <a:stretch/>
        </p:blipFill>
        <p:spPr>
          <a:xfrm>
            <a:off x="7393603" y="4521147"/>
            <a:ext cx="4443715" cy="2095065"/>
          </a:xfrm>
          <a:prstGeom prst="rect">
            <a:avLst/>
          </a:prstGeom>
        </p:spPr>
      </p:pic>
      <p:pic>
        <p:nvPicPr>
          <p:cNvPr id="18" name="Picture 17"/>
          <p:cNvPicPr>
            <a:picLocks noChangeAspect="1"/>
          </p:cNvPicPr>
          <p:nvPr/>
        </p:nvPicPr>
        <p:blipFill rotWithShape="1">
          <a:blip r:embed="rId11" cstate="print">
            <a:extLst>
              <a:ext uri="{28A0092B-C50C-407E-A947-70E740481C1C}">
                <a14:useLocalDpi xmlns:a14="http://schemas.microsoft.com/office/drawing/2010/main" val="0"/>
              </a:ext>
            </a:extLst>
          </a:blip>
          <a:srcRect t="20033" r="4145"/>
          <a:stretch/>
        </p:blipFill>
        <p:spPr>
          <a:xfrm>
            <a:off x="8280447" y="1632660"/>
            <a:ext cx="3356409" cy="1866710"/>
          </a:xfrm>
          <a:prstGeom prst="rect">
            <a:avLst/>
          </a:prstGeom>
        </p:spPr>
      </p:pic>
      <p:pic>
        <p:nvPicPr>
          <p:cNvPr id="19" name="Picture 18"/>
          <p:cNvPicPr>
            <a:picLocks noChangeAspect="1"/>
          </p:cNvPicPr>
          <p:nvPr/>
        </p:nvPicPr>
        <p:blipFill rotWithShape="1">
          <a:blip r:embed="rId12" cstate="print">
            <a:extLst>
              <a:ext uri="{28A0092B-C50C-407E-A947-70E740481C1C}">
                <a14:useLocalDpi xmlns:a14="http://schemas.microsoft.com/office/drawing/2010/main" val="0"/>
              </a:ext>
            </a:extLst>
          </a:blip>
          <a:srcRect l="22194" t="17180" r="13362"/>
          <a:stretch/>
        </p:blipFill>
        <p:spPr>
          <a:xfrm>
            <a:off x="6717338" y="2388778"/>
            <a:ext cx="1736023" cy="1487362"/>
          </a:xfrm>
          <a:prstGeom prst="rect">
            <a:avLst/>
          </a:prstGeom>
        </p:spPr>
      </p:pic>
      <p:pic>
        <p:nvPicPr>
          <p:cNvPr id="20" name="Picture 19"/>
          <p:cNvPicPr>
            <a:picLocks noChangeAspect="1"/>
          </p:cNvPicPr>
          <p:nvPr/>
        </p:nvPicPr>
        <p:blipFill rotWithShape="1">
          <a:blip r:embed="rId13" cstate="print">
            <a:extLst>
              <a:ext uri="{28A0092B-C50C-407E-A947-70E740481C1C}">
                <a14:useLocalDpi xmlns:a14="http://schemas.microsoft.com/office/drawing/2010/main" val="0"/>
              </a:ext>
            </a:extLst>
          </a:blip>
          <a:srcRect l="20314" t="12308" r="8320"/>
          <a:stretch/>
        </p:blipFill>
        <p:spPr>
          <a:xfrm>
            <a:off x="9544734" y="301252"/>
            <a:ext cx="1514634" cy="1240730"/>
          </a:xfrm>
          <a:prstGeom prst="rect">
            <a:avLst/>
          </a:prstGeom>
        </p:spPr>
      </p:pic>
    </p:spTree>
    <p:extLst>
      <p:ext uri="{BB962C8B-B14F-4D97-AF65-F5344CB8AC3E}">
        <p14:creationId xmlns:p14="http://schemas.microsoft.com/office/powerpoint/2010/main" val="3072585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13AF68-8C9E-46DC-B8CD-DC6BD6E5FC7A}"/>
              </a:ext>
            </a:extLst>
          </p:cNvPr>
          <p:cNvPicPr>
            <a:picLocks noChangeAspect="1"/>
          </p:cNvPicPr>
          <p:nvPr/>
        </p:nvPicPr>
        <p:blipFill>
          <a:blip r:embed="rId3"/>
          <a:stretch>
            <a:fillRect/>
          </a:stretch>
        </p:blipFill>
        <p:spPr>
          <a:xfrm>
            <a:off x="240284" y="186635"/>
            <a:ext cx="11711431" cy="6391965"/>
          </a:xfrm>
          <a:prstGeom prst="rect">
            <a:avLst/>
          </a:prstGeom>
        </p:spPr>
      </p:pic>
      <p:sp>
        <p:nvSpPr>
          <p:cNvPr id="4" name="Rectangle 3"/>
          <p:cNvSpPr/>
          <p:nvPr/>
        </p:nvSpPr>
        <p:spPr>
          <a:xfrm>
            <a:off x="2039001" y="186635"/>
            <a:ext cx="4505897" cy="769441"/>
          </a:xfrm>
          <a:prstGeom prst="rect">
            <a:avLst/>
          </a:prstGeom>
          <a:noFill/>
        </p:spPr>
        <p:txBody>
          <a:bodyPr wrap="square" lIns="91440" tIns="45720" rIns="91440" bIns="45720">
            <a:spAutoFit/>
          </a:bodyPr>
          <a:lstStyle/>
          <a:p>
            <a:pPr algn="ctr"/>
            <a:r>
              <a:rPr lang="en-US" sz="44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Challenge Course</a:t>
            </a:r>
            <a:endParaRPr lang="en-US" sz="4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7038" y="957542"/>
            <a:ext cx="3829050" cy="2552700"/>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9069" b="10188"/>
          <a:stretch/>
        </p:blipFill>
        <p:spPr>
          <a:xfrm>
            <a:off x="484094" y="3935085"/>
            <a:ext cx="3605655" cy="2374179"/>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29702" t="13890" r="25032" b="9073"/>
          <a:stretch/>
        </p:blipFill>
        <p:spPr>
          <a:xfrm>
            <a:off x="2831122" y="2798807"/>
            <a:ext cx="2092570" cy="2374178"/>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23833" y="3109724"/>
            <a:ext cx="3327890" cy="2218594"/>
          </a:xfrm>
          <a:prstGeom prst="rect">
            <a:avLst/>
          </a:prstGeom>
        </p:spPr>
      </p:pic>
      <p:sp>
        <p:nvSpPr>
          <p:cNvPr id="12" name="Rectangle 11"/>
          <p:cNvSpPr/>
          <p:nvPr/>
        </p:nvSpPr>
        <p:spPr>
          <a:xfrm>
            <a:off x="7016079" y="5635652"/>
            <a:ext cx="4138312" cy="923330"/>
          </a:xfrm>
          <a:prstGeom prst="rect">
            <a:avLst/>
          </a:prstGeom>
          <a:noFill/>
        </p:spPr>
        <p:txBody>
          <a:bodyPr wrap="none" lIns="91440" tIns="45720" rIns="91440" bIns="45720">
            <a:spAutoFit/>
          </a:bodyPr>
          <a:lstStyle/>
          <a:p>
            <a:pPr algn="ctr"/>
            <a:r>
              <a:rPr lang="en-US" sz="54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Climbing Wall</a:t>
            </a:r>
            <a:endPar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4827707" y="1586915"/>
            <a:ext cx="2890472" cy="1926981"/>
          </a:xfrm>
          <a:prstGeom prst="rect">
            <a:avLst/>
          </a:prstGeom>
        </p:spPr>
      </p:pic>
      <p:pic>
        <p:nvPicPr>
          <p:cNvPr id="14" name="Picture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10121298" y="3851219"/>
            <a:ext cx="2066187" cy="1377458"/>
          </a:xfrm>
          <a:prstGeom prst="rect">
            <a:avLst/>
          </a:prstGeom>
        </p:spPr>
      </p:pic>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64602" y="450284"/>
            <a:ext cx="3522785" cy="2348523"/>
          </a:xfrm>
          <a:prstGeom prst="rect">
            <a:avLst/>
          </a:prstGeom>
        </p:spPr>
      </p:pic>
      <p:pic>
        <p:nvPicPr>
          <p:cNvPr id="17" name="Picture 16"/>
          <p:cNvPicPr>
            <a:picLocks noChangeAspect="1"/>
          </p:cNvPicPr>
          <p:nvPr/>
        </p:nvPicPr>
        <p:blipFill rotWithShape="1">
          <a:blip r:embed="rId11" cstate="print">
            <a:extLst>
              <a:ext uri="{28A0092B-C50C-407E-A947-70E740481C1C}">
                <a14:useLocalDpi xmlns:a14="http://schemas.microsoft.com/office/drawing/2010/main" val="0"/>
              </a:ext>
            </a:extLst>
          </a:blip>
          <a:srcRect l="26923" t="16794" r="36026" b="23589"/>
          <a:stretch/>
        </p:blipFill>
        <p:spPr>
          <a:xfrm rot="5400000">
            <a:off x="4915869" y="4467719"/>
            <a:ext cx="1988049" cy="2132508"/>
          </a:xfrm>
          <a:prstGeom prst="rect">
            <a:avLst/>
          </a:prstGeom>
        </p:spPr>
      </p:pic>
    </p:spTree>
    <p:extLst>
      <p:ext uri="{BB962C8B-B14F-4D97-AF65-F5344CB8AC3E}">
        <p14:creationId xmlns:p14="http://schemas.microsoft.com/office/powerpoint/2010/main" val="1347076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CC4F99-B13A-46E9-A042-A65642B986E7}"/>
              </a:ext>
            </a:extLst>
          </p:cNvPr>
          <p:cNvPicPr>
            <a:picLocks noChangeAspect="1"/>
          </p:cNvPicPr>
          <p:nvPr/>
        </p:nvPicPr>
        <p:blipFill>
          <a:blip r:embed="rId2"/>
          <a:stretch>
            <a:fillRect/>
          </a:stretch>
        </p:blipFill>
        <p:spPr>
          <a:xfrm>
            <a:off x="240284" y="194521"/>
            <a:ext cx="11711431" cy="6468958"/>
          </a:xfrm>
          <a:prstGeom prst="rect">
            <a:avLst/>
          </a:prstGeom>
        </p:spPr>
      </p:pic>
      <p:sp>
        <p:nvSpPr>
          <p:cNvPr id="4" name="Rectangle 3"/>
          <p:cNvSpPr/>
          <p:nvPr/>
        </p:nvSpPr>
        <p:spPr>
          <a:xfrm>
            <a:off x="1454533" y="194521"/>
            <a:ext cx="2800574" cy="1754326"/>
          </a:xfrm>
          <a:prstGeom prst="rect">
            <a:avLst/>
          </a:prstGeom>
          <a:noFill/>
        </p:spPr>
        <p:txBody>
          <a:bodyPr wrap="none" lIns="91440" tIns="45720" rIns="91440" bIns="45720">
            <a:spAutoFit/>
          </a:bodyPr>
          <a:lstStyle/>
          <a:p>
            <a:pPr algn="ctr"/>
            <a:r>
              <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Abseiling</a:t>
            </a:r>
          </a:p>
          <a:p>
            <a:pPr algn="ctr"/>
            <a:endPar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 name="Rectangle 1"/>
          <p:cNvSpPr/>
          <p:nvPr/>
        </p:nvSpPr>
        <p:spPr>
          <a:xfrm>
            <a:off x="6003635" y="2967335"/>
            <a:ext cx="184730" cy="923330"/>
          </a:xfrm>
          <a:prstGeom prst="rect">
            <a:avLst/>
          </a:prstGeom>
          <a:noFill/>
        </p:spPr>
        <p:txBody>
          <a:bodyPr wrap="none" lIns="91440" tIns="45720" rIns="91440" bIns="45720">
            <a:spAutoFit/>
          </a:bodyPr>
          <a:lstStyle/>
          <a:p>
            <a:pPr algn="ctr"/>
            <a:endPar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angle 2"/>
          <p:cNvSpPr/>
          <p:nvPr/>
        </p:nvSpPr>
        <p:spPr>
          <a:xfrm>
            <a:off x="9205562" y="5124271"/>
            <a:ext cx="1757212" cy="1200329"/>
          </a:xfrm>
          <a:prstGeom prst="rect">
            <a:avLst/>
          </a:prstGeom>
        </p:spPr>
        <p:txBody>
          <a:bodyPr wrap="none">
            <a:spAutoFit/>
          </a:bodyPr>
          <a:lstStyle/>
          <a:p>
            <a:pPr algn="ctr"/>
            <a:r>
              <a:rPr lang="en-US" sz="54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Rifles</a:t>
            </a:r>
          </a:p>
          <a:p>
            <a:pPr algn="ctr"/>
            <a:endParaRPr lang="en-US"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9373" r="28063"/>
          <a:stretch/>
        </p:blipFill>
        <p:spPr>
          <a:xfrm>
            <a:off x="500533" y="1310054"/>
            <a:ext cx="1670707" cy="2118946"/>
          </a:xfrm>
          <a:prstGeom prst="rect">
            <a:avLst/>
          </a:prstGeom>
        </p:spPr>
      </p:pic>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l="13224" t="-131" r="26819" b="13202"/>
          <a:stretch/>
        </p:blipFill>
        <p:spPr>
          <a:xfrm>
            <a:off x="2770637" y="1146040"/>
            <a:ext cx="3461090" cy="3345385"/>
          </a:xfrm>
          <a:prstGeom prst="rect">
            <a:avLst/>
          </a:prstGeom>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15099" r="38063"/>
          <a:stretch/>
        </p:blipFill>
        <p:spPr>
          <a:xfrm>
            <a:off x="1454533" y="3244362"/>
            <a:ext cx="2268662" cy="3229118"/>
          </a:xfrm>
          <a:prstGeom prst="rect">
            <a:avLst/>
          </a:prstGeom>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31159" t="35686" r="39020"/>
          <a:stretch/>
        </p:blipFill>
        <p:spPr>
          <a:xfrm>
            <a:off x="440483" y="4205410"/>
            <a:ext cx="1577485" cy="2268070"/>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84409" y="4766143"/>
            <a:ext cx="2561006" cy="1707337"/>
          </a:xfrm>
          <a:prstGeom prst="rect">
            <a:avLst/>
          </a:prstGeom>
        </p:spPr>
      </p:pic>
      <p:pic>
        <p:nvPicPr>
          <p:cNvPr id="17" name="Picture 16"/>
          <p:cNvPicPr>
            <a:picLocks noChangeAspect="1"/>
          </p:cNvPicPr>
          <p:nvPr/>
        </p:nvPicPr>
        <p:blipFill rotWithShape="1">
          <a:blip r:embed="rId8" cstate="print">
            <a:extLst>
              <a:ext uri="{28A0092B-C50C-407E-A947-70E740481C1C}">
                <a14:useLocalDpi xmlns:a14="http://schemas.microsoft.com/office/drawing/2010/main" val="0"/>
              </a:ext>
            </a:extLst>
          </a:blip>
          <a:srcRect l="20228" t="20513" r="20711"/>
          <a:stretch/>
        </p:blipFill>
        <p:spPr>
          <a:xfrm>
            <a:off x="5868588" y="458663"/>
            <a:ext cx="2795955" cy="2508672"/>
          </a:xfrm>
          <a:prstGeom prst="rect">
            <a:avLst/>
          </a:prstGeom>
        </p:spPr>
      </p:pic>
      <p:pic>
        <p:nvPicPr>
          <p:cNvPr id="18" name="Pictur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01403" y="2343151"/>
            <a:ext cx="3470031" cy="2313354"/>
          </a:xfrm>
          <a:prstGeom prst="rect">
            <a:avLst/>
          </a:prstGeom>
        </p:spPr>
      </p:pic>
      <p:pic>
        <p:nvPicPr>
          <p:cNvPr id="19" name="Pictur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400000">
            <a:off x="6245691" y="4061656"/>
            <a:ext cx="2976197" cy="1984131"/>
          </a:xfrm>
          <a:prstGeom prst="rect">
            <a:avLst/>
          </a:prstGeom>
        </p:spPr>
      </p:pic>
      <p:pic>
        <p:nvPicPr>
          <p:cNvPr id="20" name="Picture 19"/>
          <p:cNvPicPr>
            <a:picLocks noChangeAspect="1"/>
          </p:cNvPicPr>
          <p:nvPr/>
        </p:nvPicPr>
        <p:blipFill rotWithShape="1">
          <a:blip r:embed="rId11" cstate="print">
            <a:extLst>
              <a:ext uri="{28A0092B-C50C-407E-A947-70E740481C1C}">
                <a14:useLocalDpi xmlns:a14="http://schemas.microsoft.com/office/drawing/2010/main" val="0"/>
              </a:ext>
            </a:extLst>
          </a:blip>
          <a:srcRect t="25256" r="7294"/>
          <a:stretch/>
        </p:blipFill>
        <p:spPr>
          <a:xfrm>
            <a:off x="8793151" y="600505"/>
            <a:ext cx="2978283" cy="1600804"/>
          </a:xfrm>
          <a:prstGeom prst="rect">
            <a:avLst/>
          </a:prstGeom>
        </p:spPr>
      </p:pic>
    </p:spTree>
    <p:extLst>
      <p:ext uri="{BB962C8B-B14F-4D97-AF65-F5344CB8AC3E}">
        <p14:creationId xmlns:p14="http://schemas.microsoft.com/office/powerpoint/2010/main" val="3541610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60AED-C969-FB76-18EB-43435295230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DD89E6E-0807-3F8F-32E5-57A3FAA77858}"/>
              </a:ext>
            </a:extLst>
          </p:cNvPr>
          <p:cNvPicPr>
            <a:picLocks noChangeAspect="1"/>
          </p:cNvPicPr>
          <p:nvPr/>
        </p:nvPicPr>
        <p:blipFill>
          <a:blip r:embed="rId2"/>
          <a:stretch>
            <a:fillRect/>
          </a:stretch>
        </p:blipFill>
        <p:spPr>
          <a:xfrm>
            <a:off x="332649" y="194521"/>
            <a:ext cx="11711431" cy="6468958"/>
          </a:xfrm>
          <a:prstGeom prst="rect">
            <a:avLst/>
          </a:prstGeom>
        </p:spPr>
      </p:pic>
      <p:sp>
        <p:nvSpPr>
          <p:cNvPr id="2" name="Rectangle 1">
            <a:extLst>
              <a:ext uri="{FF2B5EF4-FFF2-40B4-BE49-F238E27FC236}">
                <a16:creationId xmlns:a16="http://schemas.microsoft.com/office/drawing/2014/main" id="{975BF9BA-048D-F46A-2EDE-4AB7AA4B104C}"/>
              </a:ext>
            </a:extLst>
          </p:cNvPr>
          <p:cNvSpPr/>
          <p:nvPr/>
        </p:nvSpPr>
        <p:spPr>
          <a:xfrm>
            <a:off x="6003635" y="2967335"/>
            <a:ext cx="184730" cy="923330"/>
          </a:xfrm>
          <a:prstGeom prst="rect">
            <a:avLst/>
          </a:prstGeom>
          <a:noFill/>
        </p:spPr>
        <p:txBody>
          <a:bodyPr wrap="none" lIns="91440" tIns="45720" rIns="91440" bIns="45720">
            <a:spAutoFit/>
          </a:bodyPr>
          <a:lstStyle/>
          <a:p>
            <a:pPr algn="ctr"/>
            <a:endParaRPr lang="en-US" sz="54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angle 2">
            <a:extLst>
              <a:ext uri="{FF2B5EF4-FFF2-40B4-BE49-F238E27FC236}">
                <a16:creationId xmlns:a16="http://schemas.microsoft.com/office/drawing/2014/main" id="{CEEEAA11-21E1-43AA-0021-85BF2492A388}"/>
              </a:ext>
            </a:extLst>
          </p:cNvPr>
          <p:cNvSpPr/>
          <p:nvPr/>
        </p:nvSpPr>
        <p:spPr>
          <a:xfrm>
            <a:off x="7560003" y="800511"/>
            <a:ext cx="4541628" cy="1200329"/>
          </a:xfrm>
          <a:prstGeom prst="rect">
            <a:avLst/>
          </a:prstGeom>
        </p:spPr>
        <p:txBody>
          <a:bodyPr wrap="none">
            <a:spAutoFit/>
          </a:bodyPr>
          <a:lstStyle/>
          <a:p>
            <a:pPr algn="ctr"/>
            <a:r>
              <a:rPr lang="en-US" sz="54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Balloon Splash </a:t>
            </a:r>
          </a:p>
          <a:p>
            <a:pPr algn="ctr"/>
            <a:endParaRPr lang="en-US"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7" name="Picture 6">
            <a:extLst>
              <a:ext uri="{FF2B5EF4-FFF2-40B4-BE49-F238E27FC236}">
                <a16:creationId xmlns:a16="http://schemas.microsoft.com/office/drawing/2014/main" id="{F3BA5B00-C720-6444-3905-840C140A8A0B}"/>
              </a:ext>
            </a:extLst>
          </p:cNvPr>
          <p:cNvPicPr>
            <a:picLocks noChangeAspect="1"/>
          </p:cNvPicPr>
          <p:nvPr/>
        </p:nvPicPr>
        <p:blipFill>
          <a:blip r:embed="rId3"/>
          <a:stretch>
            <a:fillRect/>
          </a:stretch>
        </p:blipFill>
        <p:spPr>
          <a:xfrm>
            <a:off x="497627" y="1164110"/>
            <a:ext cx="4006095" cy="3042129"/>
          </a:xfrm>
          <a:prstGeom prst="rect">
            <a:avLst/>
          </a:prstGeom>
        </p:spPr>
      </p:pic>
      <p:pic>
        <p:nvPicPr>
          <p:cNvPr id="10" name="Picture 9">
            <a:extLst>
              <a:ext uri="{FF2B5EF4-FFF2-40B4-BE49-F238E27FC236}">
                <a16:creationId xmlns:a16="http://schemas.microsoft.com/office/drawing/2014/main" id="{592589B6-06E6-C2A6-A0B3-379AFAABC89E}"/>
              </a:ext>
            </a:extLst>
          </p:cNvPr>
          <p:cNvPicPr>
            <a:picLocks noChangeAspect="1"/>
          </p:cNvPicPr>
          <p:nvPr/>
        </p:nvPicPr>
        <p:blipFill>
          <a:blip r:embed="rId4"/>
          <a:stretch>
            <a:fillRect/>
          </a:stretch>
        </p:blipFill>
        <p:spPr>
          <a:xfrm>
            <a:off x="4618824" y="2606829"/>
            <a:ext cx="3361168" cy="3042129"/>
          </a:xfrm>
          <a:prstGeom prst="rect">
            <a:avLst/>
          </a:prstGeom>
        </p:spPr>
      </p:pic>
    </p:spTree>
    <p:extLst>
      <p:ext uri="{BB962C8B-B14F-4D97-AF65-F5344CB8AC3E}">
        <p14:creationId xmlns:p14="http://schemas.microsoft.com/office/powerpoint/2010/main" val="3474919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5FE41B-88FF-41B1-AE96-8D4CC9B9A823}"/>
              </a:ext>
            </a:extLst>
          </p:cNvPr>
          <p:cNvPicPr>
            <a:picLocks noChangeAspect="1"/>
          </p:cNvPicPr>
          <p:nvPr/>
        </p:nvPicPr>
        <p:blipFill>
          <a:blip r:embed="rId3"/>
          <a:stretch>
            <a:fillRect/>
          </a:stretch>
        </p:blipFill>
        <p:spPr>
          <a:xfrm>
            <a:off x="237236" y="196770"/>
            <a:ext cx="11717528" cy="6569733"/>
          </a:xfrm>
          <a:prstGeom prst="rect">
            <a:avLst/>
          </a:prstGeom>
        </p:spPr>
      </p:pic>
      <p:pic>
        <p:nvPicPr>
          <p:cNvPr id="13" name="Picture 12"/>
          <p:cNvPicPr>
            <a:picLocks noChangeAspect="1"/>
          </p:cNvPicPr>
          <p:nvPr/>
        </p:nvPicPr>
        <p:blipFill>
          <a:blip r:embed="rId4"/>
          <a:stretch>
            <a:fillRect/>
          </a:stretch>
        </p:blipFill>
        <p:spPr>
          <a:xfrm>
            <a:off x="5618927" y="3252547"/>
            <a:ext cx="954145" cy="352906"/>
          </a:xfrm>
          <a:prstGeom prst="rect">
            <a:avLst/>
          </a:prstGeom>
        </p:spPr>
      </p:pic>
      <p:sp>
        <p:nvSpPr>
          <p:cNvPr id="16" name="Rectangle 15"/>
          <p:cNvSpPr/>
          <p:nvPr/>
        </p:nvSpPr>
        <p:spPr>
          <a:xfrm>
            <a:off x="1540982" y="127322"/>
            <a:ext cx="8436394" cy="769441"/>
          </a:xfrm>
          <a:prstGeom prst="rect">
            <a:avLst/>
          </a:prstGeom>
          <a:noFill/>
        </p:spPr>
        <p:txBody>
          <a:bodyPr wrap="square" lIns="91440" tIns="45720" rIns="91440" bIns="45720">
            <a:spAutoFit/>
          </a:bodyPr>
          <a:lstStyle/>
          <a:p>
            <a:pPr algn="ctr"/>
            <a:r>
              <a:rPr lang="en-US" sz="4400" b="1" u="sng"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Itinerary</a:t>
            </a:r>
          </a:p>
        </p:txBody>
      </p:sp>
      <p:pic>
        <p:nvPicPr>
          <p:cNvPr id="4" name="Picture 3">
            <a:extLst>
              <a:ext uri="{FF2B5EF4-FFF2-40B4-BE49-F238E27FC236}">
                <a16:creationId xmlns:a16="http://schemas.microsoft.com/office/drawing/2014/main" id="{C3DB7B28-F997-2FEE-B4D1-5C2E64DB2F51}"/>
              </a:ext>
            </a:extLst>
          </p:cNvPr>
          <p:cNvPicPr>
            <a:picLocks noChangeAspect="1"/>
          </p:cNvPicPr>
          <p:nvPr/>
        </p:nvPicPr>
        <p:blipFill>
          <a:blip r:embed="rId5"/>
          <a:stretch>
            <a:fillRect/>
          </a:stretch>
        </p:blipFill>
        <p:spPr>
          <a:xfrm>
            <a:off x="475465" y="1309391"/>
            <a:ext cx="11241069" cy="4239217"/>
          </a:xfrm>
          <a:prstGeom prst="rect">
            <a:avLst/>
          </a:prstGeom>
        </p:spPr>
      </p:pic>
    </p:spTree>
    <p:extLst>
      <p:ext uri="{BB962C8B-B14F-4D97-AF65-F5344CB8AC3E}">
        <p14:creationId xmlns:p14="http://schemas.microsoft.com/office/powerpoint/2010/main" val="517921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25C784-98F9-47B7-BFD1-7E159C25A62D}"/>
              </a:ext>
            </a:extLst>
          </p:cNvPr>
          <p:cNvPicPr>
            <a:picLocks noChangeAspect="1"/>
          </p:cNvPicPr>
          <p:nvPr/>
        </p:nvPicPr>
        <p:blipFill>
          <a:blip r:embed="rId2"/>
          <a:stretch>
            <a:fillRect/>
          </a:stretch>
        </p:blipFill>
        <p:spPr>
          <a:xfrm>
            <a:off x="240284" y="217613"/>
            <a:ext cx="11711431" cy="6319604"/>
          </a:xfrm>
          <a:prstGeom prst="rect">
            <a:avLst/>
          </a:prstGeom>
        </p:spPr>
      </p:pic>
      <p:sp>
        <p:nvSpPr>
          <p:cNvPr id="7" name="TextBox 6"/>
          <p:cNvSpPr txBox="1"/>
          <p:nvPr/>
        </p:nvSpPr>
        <p:spPr>
          <a:xfrm>
            <a:off x="349624" y="217613"/>
            <a:ext cx="10381464" cy="2585323"/>
          </a:xfrm>
          <a:prstGeom prst="rect">
            <a:avLst/>
          </a:prstGeom>
          <a:noFill/>
        </p:spPr>
        <p:txBody>
          <a:bodyPr wrap="square" rtlCol="0">
            <a:spAutoFit/>
          </a:bodyPr>
          <a:lstStyle/>
          <a:p>
            <a:endParaRPr lang="en-GB" sz="2400"/>
          </a:p>
          <a:p>
            <a:endParaRPr lang="en-GB" sz="2400"/>
          </a:p>
          <a:p>
            <a:r>
              <a:rPr lang="en-GB" sz="2400">
                <a:latin typeface="Arial" panose="020B0604020202020204" pitchFamily="34" charset="0"/>
                <a:cs typeface="Arial" panose="020B0604020202020204" pitchFamily="34" charset="0"/>
              </a:rPr>
              <a:t>All Children to arrive at school with their holiday belongings. You are welcome to wait until the coach departs, so that you can get a final hug and wave them off.</a:t>
            </a:r>
          </a:p>
          <a:p>
            <a:endParaRPr lang="en-GB" sz="2400"/>
          </a:p>
          <a:p>
            <a:endParaRPr lang="en-GB"/>
          </a:p>
        </p:txBody>
      </p:sp>
      <p:pic>
        <p:nvPicPr>
          <p:cNvPr id="8" name="Picture 7"/>
          <p:cNvPicPr>
            <a:picLocks noChangeAspect="1"/>
          </p:cNvPicPr>
          <p:nvPr/>
        </p:nvPicPr>
        <p:blipFill>
          <a:blip r:embed="rId3"/>
          <a:stretch>
            <a:fillRect/>
          </a:stretch>
        </p:blipFill>
        <p:spPr>
          <a:xfrm>
            <a:off x="5945917" y="2008603"/>
            <a:ext cx="5686640" cy="3757715"/>
          </a:xfrm>
          <a:prstGeom prst="rect">
            <a:avLst/>
          </a:prstGeom>
        </p:spPr>
      </p:pic>
      <p:sp>
        <p:nvSpPr>
          <p:cNvPr id="5" name="Rectangle 4">
            <a:extLst>
              <a:ext uri="{FF2B5EF4-FFF2-40B4-BE49-F238E27FC236}">
                <a16:creationId xmlns:a16="http://schemas.microsoft.com/office/drawing/2014/main" id="{DD920807-DA93-4FD6-B007-9ACD289AADEF}"/>
              </a:ext>
            </a:extLst>
          </p:cNvPr>
          <p:cNvSpPr/>
          <p:nvPr/>
        </p:nvSpPr>
        <p:spPr>
          <a:xfrm>
            <a:off x="867747" y="2527853"/>
            <a:ext cx="4376057" cy="32384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E612549-0E66-4118-9DF6-FC8462A2D4D4}"/>
              </a:ext>
            </a:extLst>
          </p:cNvPr>
          <p:cNvSpPr txBox="1"/>
          <p:nvPr/>
        </p:nvSpPr>
        <p:spPr>
          <a:xfrm>
            <a:off x="977087" y="2612414"/>
            <a:ext cx="4376057" cy="2862322"/>
          </a:xfrm>
          <a:prstGeom prst="rect">
            <a:avLst/>
          </a:prstGeom>
          <a:noFill/>
        </p:spPr>
        <p:txBody>
          <a:bodyPr wrap="square" rtlCol="0">
            <a:spAutoFit/>
          </a:bodyPr>
          <a:lstStyle/>
          <a:p>
            <a:r>
              <a:rPr lang="en-GB">
                <a:highlight>
                  <a:srgbClr val="FFFF00"/>
                </a:highlight>
              </a:rPr>
              <a:t>12</a:t>
            </a:r>
            <a:r>
              <a:rPr lang="en-GB" baseline="30000">
                <a:highlight>
                  <a:srgbClr val="FFFF00"/>
                </a:highlight>
              </a:rPr>
              <a:t>th</a:t>
            </a:r>
            <a:r>
              <a:rPr lang="en-GB">
                <a:highlight>
                  <a:srgbClr val="FFFF00"/>
                </a:highlight>
              </a:rPr>
              <a:t> October</a:t>
            </a:r>
          </a:p>
          <a:p>
            <a:r>
              <a:rPr lang="en-GB">
                <a:highlight>
                  <a:srgbClr val="FFFF00"/>
                </a:highlight>
              </a:rPr>
              <a:t> </a:t>
            </a:r>
          </a:p>
          <a:p>
            <a:r>
              <a:rPr lang="en-GB">
                <a:highlight>
                  <a:srgbClr val="FFFF00"/>
                </a:highlight>
              </a:rPr>
              <a:t>Pick up 10:30 from Grange Primary School to PGL  Centre GU26 6RF</a:t>
            </a:r>
          </a:p>
          <a:p>
            <a:r>
              <a:rPr lang="en-GB">
                <a:highlight>
                  <a:srgbClr val="FFFF00"/>
                </a:highlight>
              </a:rPr>
              <a:t> </a:t>
            </a:r>
          </a:p>
          <a:p>
            <a:r>
              <a:rPr lang="en-GB">
                <a:highlight>
                  <a:srgbClr val="FFFF00"/>
                </a:highlight>
              </a:rPr>
              <a:t>14</a:t>
            </a:r>
            <a:r>
              <a:rPr lang="en-GB" baseline="30000">
                <a:highlight>
                  <a:srgbClr val="FFFF00"/>
                </a:highlight>
              </a:rPr>
              <a:t>th</a:t>
            </a:r>
            <a:r>
              <a:rPr lang="en-GB">
                <a:highlight>
                  <a:srgbClr val="FFFF00"/>
                </a:highlight>
              </a:rPr>
              <a:t> October</a:t>
            </a:r>
          </a:p>
          <a:p>
            <a:r>
              <a:rPr lang="en-GB">
                <a:highlight>
                  <a:srgbClr val="FFFF00"/>
                </a:highlight>
              </a:rPr>
              <a:t> </a:t>
            </a:r>
          </a:p>
          <a:p>
            <a:r>
              <a:rPr lang="en-GB">
                <a:highlight>
                  <a:srgbClr val="FFFF00"/>
                </a:highlight>
              </a:rPr>
              <a:t>Pick up 1:45 from PGL  Centre GU26 6RF to  Grange Primary School (arrive 4 (approx.) </a:t>
            </a:r>
          </a:p>
          <a:p>
            <a:endParaRPr lang="en-GB"/>
          </a:p>
        </p:txBody>
      </p:sp>
    </p:spTree>
    <p:extLst>
      <p:ext uri="{BB962C8B-B14F-4D97-AF65-F5344CB8AC3E}">
        <p14:creationId xmlns:p14="http://schemas.microsoft.com/office/powerpoint/2010/main" val="45412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DCE149-B681-4E0F-90D6-33894F4056A9}"/>
              </a:ext>
            </a:extLst>
          </p:cNvPr>
          <p:cNvPicPr>
            <a:picLocks noChangeAspect="1"/>
          </p:cNvPicPr>
          <p:nvPr/>
        </p:nvPicPr>
        <p:blipFill>
          <a:blip r:embed="rId2"/>
          <a:stretch>
            <a:fillRect/>
          </a:stretch>
        </p:blipFill>
        <p:spPr>
          <a:xfrm>
            <a:off x="240284" y="199177"/>
            <a:ext cx="11711431" cy="6326860"/>
          </a:xfrm>
          <a:prstGeom prst="rect">
            <a:avLst/>
          </a:prstGeom>
        </p:spPr>
      </p:pic>
      <p:sp>
        <p:nvSpPr>
          <p:cNvPr id="2" name="Title 1"/>
          <p:cNvSpPr>
            <a:spLocks noGrp="1"/>
          </p:cNvSpPr>
          <p:nvPr>
            <p:ph type="title"/>
          </p:nvPr>
        </p:nvSpPr>
        <p:spPr>
          <a:xfrm>
            <a:off x="838200" y="365126"/>
            <a:ext cx="10515600" cy="1298212"/>
          </a:xfrm>
        </p:spPr>
        <p:txBody>
          <a:bodyPr>
            <a:normAutofit fontScale="90000"/>
          </a:bodyPr>
          <a:lstStyle/>
          <a:p>
            <a:pPr lvl="0" fontAlgn="base">
              <a:lnSpc>
                <a:spcPct val="100000"/>
              </a:lnSpc>
              <a:spcAft>
                <a:spcPct val="0"/>
              </a:spcAft>
            </a:pPr>
            <a:r>
              <a:rPr lang="en-GB" altLang="en-US" sz="1800" b="1">
                <a:solidFill>
                  <a:srgbClr val="000000"/>
                </a:solidFill>
                <a:latin typeface="Arial" panose="020B0604020202020204" pitchFamily="34" charset="0"/>
                <a:ea typeface="+mn-ea"/>
                <a:cs typeface="Arial" panose="020B0604020202020204" pitchFamily="34" charset="0"/>
              </a:rPr>
              <a:t>Pupils:</a:t>
            </a:r>
            <a:r>
              <a:rPr lang="en-GB" altLang="en-US" sz="1800">
                <a:solidFill>
                  <a:srgbClr val="000000"/>
                </a:solidFill>
                <a:latin typeface="Arial" panose="020B0604020202020204" pitchFamily="34" charset="0"/>
                <a:ea typeface="+mn-ea"/>
                <a:cs typeface="Arial" panose="020B0604020202020204" pitchFamily="34" charset="0"/>
              </a:rPr>
              <a:t> </a:t>
            </a:r>
            <a:r>
              <a:rPr lang="en-GB" altLang="en-US" sz="1800" err="1">
                <a:solidFill>
                  <a:srgbClr val="000000"/>
                </a:solidFill>
                <a:latin typeface="Arial" panose="020B0604020202020204" pitchFamily="34" charset="0"/>
                <a:ea typeface="+mn-ea"/>
                <a:cs typeface="Arial" panose="020B0604020202020204" pitchFamily="34" charset="0"/>
              </a:rPr>
              <a:t>En</a:t>
            </a:r>
            <a:r>
              <a:rPr lang="en-GB" altLang="en-US" sz="1800">
                <a:solidFill>
                  <a:srgbClr val="000000"/>
                </a:solidFill>
                <a:latin typeface="Arial" panose="020B0604020202020204" pitchFamily="34" charset="0"/>
                <a:ea typeface="+mn-ea"/>
                <a:cs typeface="Arial" panose="020B0604020202020204" pitchFamily="34" charset="0"/>
              </a:rPr>
              <a:t> suite rooms sleeping 4/5 per room.</a:t>
            </a:r>
            <a:br>
              <a:rPr lang="en-GB" altLang="en-US" sz="1800">
                <a:solidFill>
                  <a:srgbClr val="000000"/>
                </a:solidFill>
                <a:latin typeface="Arial" panose="020B0604020202020204" pitchFamily="34" charset="0"/>
                <a:ea typeface="+mn-ea"/>
                <a:cs typeface="Arial" panose="020B0604020202020204" pitchFamily="34" charset="0"/>
              </a:rPr>
            </a:br>
            <a:r>
              <a:rPr lang="en-GB" altLang="en-US" sz="1800" b="1">
                <a:solidFill>
                  <a:srgbClr val="000000"/>
                </a:solidFill>
                <a:latin typeface="Arial" panose="020B0604020202020204" pitchFamily="34" charset="0"/>
                <a:ea typeface="+mn-ea"/>
                <a:cs typeface="Arial" panose="020B0604020202020204" pitchFamily="34" charset="0"/>
              </a:rPr>
              <a:t>Adults: </a:t>
            </a:r>
            <a:r>
              <a:rPr lang="en-GB" altLang="en-US" sz="1800" err="1">
                <a:solidFill>
                  <a:srgbClr val="000000"/>
                </a:solidFill>
                <a:latin typeface="Arial" panose="020B0604020202020204" pitchFamily="34" charset="0"/>
                <a:ea typeface="+mn-ea"/>
                <a:cs typeface="Arial" panose="020B0604020202020204" pitchFamily="34" charset="0"/>
              </a:rPr>
              <a:t>En</a:t>
            </a:r>
            <a:r>
              <a:rPr lang="en-GB" altLang="en-US" sz="1800">
                <a:solidFill>
                  <a:srgbClr val="000000"/>
                </a:solidFill>
                <a:latin typeface="Arial" panose="020B0604020202020204" pitchFamily="34" charset="0"/>
                <a:ea typeface="+mn-ea"/>
                <a:cs typeface="Arial" panose="020B0604020202020204" pitchFamily="34" charset="0"/>
              </a:rPr>
              <a:t> suite single/twin room at the edge / middle of children’s accommodation</a:t>
            </a:r>
            <a:br>
              <a:rPr lang="en-GB" altLang="en-US" sz="1800" b="1">
                <a:solidFill>
                  <a:srgbClr val="000000"/>
                </a:solidFill>
                <a:latin typeface="Arial" panose="020B0604020202020204" pitchFamily="34" charset="0"/>
                <a:ea typeface="+mn-ea"/>
                <a:cs typeface="Arial" panose="020B0604020202020204" pitchFamily="34" charset="0"/>
              </a:rPr>
            </a:br>
            <a:endParaRPr lang="en-GB"/>
          </a:p>
        </p:txBody>
      </p:sp>
      <p:sp>
        <p:nvSpPr>
          <p:cNvPr id="6" name="Rectangle 5"/>
          <p:cNvSpPr/>
          <p:nvPr/>
        </p:nvSpPr>
        <p:spPr>
          <a:xfrm>
            <a:off x="705394" y="4868825"/>
            <a:ext cx="9109166" cy="1477328"/>
          </a:xfrm>
          <a:prstGeom prst="rect">
            <a:avLst/>
          </a:prstGeom>
        </p:spPr>
        <p:txBody>
          <a:bodyPr wrap="square">
            <a:spAutoFit/>
          </a:bodyPr>
          <a:lstStyle/>
          <a:p>
            <a:pPr lvl="0" eaLnBrk="0" fontAlgn="base" hangingPunct="0">
              <a:spcBef>
                <a:spcPct val="0"/>
              </a:spcBef>
              <a:spcAft>
                <a:spcPct val="0"/>
              </a:spcAft>
            </a:pPr>
            <a:r>
              <a:rPr lang="en-GB" altLang="en-US">
                <a:solidFill>
                  <a:srgbClr val="000000"/>
                </a:solidFill>
                <a:latin typeface="Arial" panose="020B0604020202020204" pitchFamily="34" charset="0"/>
                <a:cs typeface="Arial" panose="020B0604020202020204" pitchFamily="34" charset="0"/>
              </a:rPr>
              <a:t>The Dining Room offer a variety of main courses and side options, like soup, bread and salad. Water and juice is also available at every meal.</a:t>
            </a:r>
          </a:p>
          <a:p>
            <a:pPr lvl="0" eaLnBrk="0" fontAlgn="base" hangingPunct="0">
              <a:spcBef>
                <a:spcPct val="0"/>
              </a:spcBef>
              <a:spcAft>
                <a:spcPct val="0"/>
              </a:spcAft>
            </a:pPr>
            <a:r>
              <a:rPr lang="en-GB" altLang="en-US">
                <a:solidFill>
                  <a:srgbClr val="000000"/>
                </a:solidFill>
                <a:latin typeface="Arial" panose="020B0604020202020204" pitchFamily="34" charset="0"/>
                <a:cs typeface="Arial" panose="020B0604020202020204" pitchFamily="34" charset="0"/>
              </a:rPr>
              <a:t>A  menu board at the entrance advises children about food content and gives allergy information. The children must make sensible selections if they have any allergy concerns. Please complete the allergy part on the medical form.</a:t>
            </a:r>
          </a:p>
        </p:txBody>
      </p:sp>
      <p:pic>
        <p:nvPicPr>
          <p:cNvPr id="7" name="Picture 6"/>
          <p:cNvPicPr>
            <a:picLocks noChangeAspect="1"/>
          </p:cNvPicPr>
          <p:nvPr/>
        </p:nvPicPr>
        <p:blipFill>
          <a:blip r:embed="rId3"/>
          <a:stretch>
            <a:fillRect/>
          </a:stretch>
        </p:blipFill>
        <p:spPr>
          <a:xfrm>
            <a:off x="2480209" y="2608984"/>
            <a:ext cx="3090486" cy="2110822"/>
          </a:xfrm>
          <a:prstGeom prst="rect">
            <a:avLst/>
          </a:prstGeom>
        </p:spPr>
      </p:pic>
      <p:pic>
        <p:nvPicPr>
          <p:cNvPr id="4" name="Picture 3"/>
          <p:cNvPicPr>
            <a:picLocks noChangeAspect="1"/>
          </p:cNvPicPr>
          <p:nvPr/>
        </p:nvPicPr>
        <p:blipFill>
          <a:blip r:embed="rId4"/>
          <a:stretch>
            <a:fillRect/>
          </a:stretch>
        </p:blipFill>
        <p:spPr>
          <a:xfrm>
            <a:off x="514787" y="1209209"/>
            <a:ext cx="2355821" cy="1998716"/>
          </a:xfrm>
          <a:prstGeom prst="rect">
            <a:avLst/>
          </a:prstGeom>
        </p:spPr>
      </p:pic>
      <p:pic>
        <p:nvPicPr>
          <p:cNvPr id="8" name="Picture 7"/>
          <p:cNvPicPr>
            <a:picLocks noChangeAspect="1"/>
          </p:cNvPicPr>
          <p:nvPr/>
        </p:nvPicPr>
        <p:blipFill rotWithShape="1">
          <a:blip r:embed="rId5"/>
          <a:srcRect t="3549"/>
          <a:stretch/>
        </p:blipFill>
        <p:spPr>
          <a:xfrm>
            <a:off x="4025452" y="1237311"/>
            <a:ext cx="4229996" cy="1222655"/>
          </a:xfrm>
          <a:prstGeom prst="rect">
            <a:avLst/>
          </a:prstGeom>
        </p:spPr>
      </p:pic>
      <p:pic>
        <p:nvPicPr>
          <p:cNvPr id="5" name="Picture 4"/>
          <p:cNvPicPr>
            <a:picLocks noChangeAspect="1"/>
          </p:cNvPicPr>
          <p:nvPr/>
        </p:nvPicPr>
        <p:blipFill>
          <a:blip r:embed="rId6"/>
          <a:stretch>
            <a:fillRect/>
          </a:stretch>
        </p:blipFill>
        <p:spPr>
          <a:xfrm>
            <a:off x="6665006" y="2535523"/>
            <a:ext cx="5035732" cy="2333302"/>
          </a:xfrm>
          <a:prstGeom prst="rect">
            <a:avLst/>
          </a:prstGeom>
        </p:spPr>
      </p:pic>
      <p:pic>
        <p:nvPicPr>
          <p:cNvPr id="9" name="Picture 8"/>
          <p:cNvPicPr>
            <a:picLocks noChangeAspect="1"/>
          </p:cNvPicPr>
          <p:nvPr/>
        </p:nvPicPr>
        <p:blipFill rotWithShape="1">
          <a:blip r:embed="rId5"/>
          <a:srcRect l="74846" t="7481"/>
          <a:stretch/>
        </p:blipFill>
        <p:spPr>
          <a:xfrm>
            <a:off x="2972437" y="1237311"/>
            <a:ext cx="1109247" cy="1222655"/>
          </a:xfrm>
          <a:prstGeom prst="rect">
            <a:avLst/>
          </a:prstGeom>
        </p:spPr>
      </p:pic>
    </p:spTree>
    <p:extLst>
      <p:ext uri="{BB962C8B-B14F-4D97-AF65-F5344CB8AC3E}">
        <p14:creationId xmlns:p14="http://schemas.microsoft.com/office/powerpoint/2010/main" val="2454806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4FA4BA-4AEA-4A35-8C3E-E5D63F475F7F}"/>
              </a:ext>
            </a:extLst>
          </p:cNvPr>
          <p:cNvPicPr>
            <a:picLocks noChangeAspect="1"/>
          </p:cNvPicPr>
          <p:nvPr/>
        </p:nvPicPr>
        <p:blipFill>
          <a:blip r:embed="rId2"/>
          <a:stretch>
            <a:fillRect/>
          </a:stretch>
        </p:blipFill>
        <p:spPr>
          <a:xfrm>
            <a:off x="240284" y="217283"/>
            <a:ext cx="11711431" cy="6418907"/>
          </a:xfrm>
          <a:prstGeom prst="rect">
            <a:avLst/>
          </a:prstGeom>
        </p:spPr>
      </p:pic>
      <p:sp>
        <p:nvSpPr>
          <p:cNvPr id="4" name="TextBox 3"/>
          <p:cNvSpPr txBox="1"/>
          <p:nvPr/>
        </p:nvSpPr>
        <p:spPr>
          <a:xfrm>
            <a:off x="539014" y="830431"/>
            <a:ext cx="10582275" cy="5724644"/>
          </a:xfrm>
          <a:prstGeom prst="rect">
            <a:avLst/>
          </a:prstGeom>
          <a:solidFill>
            <a:schemeClr val="bg1"/>
          </a:solidFill>
        </p:spPr>
        <p:txBody>
          <a:bodyPr wrap="square" rtlCol="0">
            <a:spAutoFit/>
          </a:bodyPr>
          <a:lstStyle/>
          <a:p>
            <a:endParaRPr lang="en-GB"/>
          </a:p>
          <a:p>
            <a:r>
              <a:rPr lang="en-GB" sz="2000"/>
              <a:t>The behaviour expectations are the same as expected in school.</a:t>
            </a:r>
          </a:p>
          <a:p>
            <a:r>
              <a:rPr lang="en-GB" sz="2000"/>
              <a:t>Your child must listen and comply with all instructions first time. </a:t>
            </a:r>
          </a:p>
          <a:p>
            <a:r>
              <a:rPr lang="en-GB" sz="2000"/>
              <a:t>They must be respectful to all the Grange and PGL staff.</a:t>
            </a:r>
          </a:p>
          <a:p>
            <a:r>
              <a:rPr lang="en-GB" sz="2000"/>
              <a:t>They should be kind and considerate to the other children on the trip.</a:t>
            </a:r>
          </a:p>
          <a:p>
            <a:r>
              <a:rPr lang="en-GB" sz="2000"/>
              <a:t>They must not engage in any silly or dangerous behaviour.</a:t>
            </a:r>
          </a:p>
          <a:p>
            <a:r>
              <a:rPr lang="en-GB" sz="2000"/>
              <a:t>They should wear suitable clothing for the activity.</a:t>
            </a:r>
          </a:p>
          <a:p>
            <a:r>
              <a:rPr lang="en-GB" sz="2000"/>
              <a:t>They should allow others in their room to sleep uninterrupted.</a:t>
            </a:r>
          </a:p>
          <a:p>
            <a:endParaRPr lang="en-GB" sz="2400"/>
          </a:p>
          <a:p>
            <a:endParaRPr lang="en-GB" sz="2400"/>
          </a:p>
          <a:p>
            <a:r>
              <a:rPr lang="en-GB" sz="2000"/>
              <a:t>If your child does not adhere to one or more of these, possible consequences are:</a:t>
            </a:r>
          </a:p>
          <a:p>
            <a:r>
              <a:rPr lang="en-GB" sz="2000"/>
              <a:t>Missing an activity</a:t>
            </a:r>
          </a:p>
          <a:p>
            <a:r>
              <a:rPr lang="en-GB" sz="2000"/>
              <a:t>Missing out on free time</a:t>
            </a:r>
          </a:p>
          <a:p>
            <a:r>
              <a:rPr lang="en-GB" sz="2000"/>
              <a:t>Group or room change</a:t>
            </a:r>
          </a:p>
          <a:p>
            <a:r>
              <a:rPr lang="en-GB" sz="2000"/>
              <a:t>Not being able to chose where to sit during meal times</a:t>
            </a:r>
          </a:p>
          <a:p>
            <a:r>
              <a:rPr lang="en-GB" sz="2000"/>
              <a:t>Standing/sitting outside their room.</a:t>
            </a:r>
          </a:p>
          <a:p>
            <a:r>
              <a:rPr lang="en-GB" sz="2000"/>
              <a:t>Not being allowed in the shop</a:t>
            </a:r>
          </a:p>
          <a:p>
            <a:r>
              <a:rPr lang="en-GB" sz="2000"/>
              <a:t>In extreme circumstances, being sent home.</a:t>
            </a:r>
          </a:p>
        </p:txBody>
      </p:sp>
      <p:sp>
        <p:nvSpPr>
          <p:cNvPr id="6" name="Rectangle 5"/>
          <p:cNvSpPr/>
          <p:nvPr/>
        </p:nvSpPr>
        <p:spPr>
          <a:xfrm>
            <a:off x="661645" y="152218"/>
            <a:ext cx="5327741" cy="707886"/>
          </a:xfrm>
          <a:prstGeom prst="rect">
            <a:avLst/>
          </a:prstGeom>
          <a:noFill/>
        </p:spPr>
        <p:txBody>
          <a:bodyPr wrap="none" lIns="91440" tIns="45720" rIns="91440" bIns="45720">
            <a:spAutoFit/>
          </a:bodyPr>
          <a:lstStyle/>
          <a:p>
            <a:pPr algn="ctr"/>
            <a:r>
              <a:rPr lang="en-US" sz="40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Behaviour expectations:</a:t>
            </a:r>
            <a:endParaRPr lang="en-US" sz="40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Rectangle 6"/>
          <p:cNvSpPr/>
          <p:nvPr/>
        </p:nvSpPr>
        <p:spPr>
          <a:xfrm>
            <a:off x="534896" y="3338810"/>
            <a:ext cx="3374642" cy="707886"/>
          </a:xfrm>
          <a:prstGeom prst="rect">
            <a:avLst/>
          </a:prstGeom>
          <a:noFill/>
        </p:spPr>
        <p:txBody>
          <a:bodyPr wrap="none" lIns="91440" tIns="45720" rIns="91440" bIns="45720">
            <a:spAutoFit/>
          </a:bodyPr>
          <a:lstStyle/>
          <a:p>
            <a:pPr algn="ctr"/>
            <a:r>
              <a:rPr lang="en-US" sz="40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Consequences:</a:t>
            </a:r>
            <a:endParaRPr lang="en-US" sz="40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111136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D6FE74-212D-0D04-C3A8-81906E6240C9}"/>
              </a:ext>
            </a:extLst>
          </p:cNvPr>
          <p:cNvPicPr>
            <a:picLocks noChangeAspect="1"/>
          </p:cNvPicPr>
          <p:nvPr/>
        </p:nvPicPr>
        <p:blipFill rotWithShape="1">
          <a:blip r:embed="rId2"/>
          <a:srcRect t="2834"/>
          <a:stretch/>
        </p:blipFill>
        <p:spPr>
          <a:xfrm>
            <a:off x="831122" y="238909"/>
            <a:ext cx="9813034" cy="6380181"/>
          </a:xfrm>
          <a:prstGeom prst="rect">
            <a:avLst/>
          </a:prstGeom>
        </p:spPr>
      </p:pic>
    </p:spTree>
    <p:extLst>
      <p:ext uri="{BB962C8B-B14F-4D97-AF65-F5344CB8AC3E}">
        <p14:creationId xmlns:p14="http://schemas.microsoft.com/office/powerpoint/2010/main" val="1357414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8C9FD0-BBFF-4546-989A-A58ACA0E7B0B}"/>
              </a:ext>
            </a:extLst>
          </p:cNvPr>
          <p:cNvPicPr>
            <a:picLocks noChangeAspect="1"/>
          </p:cNvPicPr>
          <p:nvPr/>
        </p:nvPicPr>
        <p:blipFill>
          <a:blip r:embed="rId3"/>
          <a:stretch>
            <a:fillRect/>
          </a:stretch>
        </p:blipFill>
        <p:spPr>
          <a:xfrm>
            <a:off x="240284" y="226337"/>
            <a:ext cx="11711431" cy="6473227"/>
          </a:xfrm>
          <a:prstGeom prst="rect">
            <a:avLst/>
          </a:prstGeom>
        </p:spPr>
      </p:pic>
      <p:pic>
        <p:nvPicPr>
          <p:cNvPr id="3" name="Picture 2">
            <a:extLst>
              <a:ext uri="{FF2B5EF4-FFF2-40B4-BE49-F238E27FC236}">
                <a16:creationId xmlns:a16="http://schemas.microsoft.com/office/drawing/2014/main" id="{B21BE4AA-26E8-482C-BEA6-3F4169547562}"/>
              </a:ext>
            </a:extLst>
          </p:cNvPr>
          <p:cNvPicPr>
            <a:picLocks noChangeAspect="1"/>
          </p:cNvPicPr>
          <p:nvPr/>
        </p:nvPicPr>
        <p:blipFill>
          <a:blip r:embed="rId4"/>
          <a:stretch>
            <a:fillRect/>
          </a:stretch>
        </p:blipFill>
        <p:spPr>
          <a:xfrm>
            <a:off x="2425899" y="349354"/>
            <a:ext cx="4363661" cy="6176682"/>
          </a:xfrm>
          <a:prstGeom prst="rect">
            <a:avLst/>
          </a:prstGeom>
        </p:spPr>
      </p:pic>
      <p:sp>
        <p:nvSpPr>
          <p:cNvPr id="2" name="TextBox 1">
            <a:extLst>
              <a:ext uri="{FF2B5EF4-FFF2-40B4-BE49-F238E27FC236}">
                <a16:creationId xmlns:a16="http://schemas.microsoft.com/office/drawing/2014/main" id="{DBDF43AE-364D-CD7B-6FD8-CE8860D901A1}"/>
              </a:ext>
            </a:extLst>
          </p:cNvPr>
          <p:cNvSpPr txBox="1"/>
          <p:nvPr/>
        </p:nvSpPr>
        <p:spPr>
          <a:xfrm>
            <a:off x="7951808" y="891251"/>
            <a:ext cx="3044141" cy="3416320"/>
          </a:xfrm>
          <a:prstGeom prst="rect">
            <a:avLst/>
          </a:prstGeom>
          <a:noFill/>
        </p:spPr>
        <p:txBody>
          <a:bodyPr wrap="square" rtlCol="0">
            <a:spAutoFit/>
          </a:bodyPr>
          <a:lstStyle/>
          <a:p>
            <a:r>
              <a:rPr lang="en-GB" sz="2400" b="1"/>
              <a:t>Children can bring money. But no more than £10.</a:t>
            </a:r>
          </a:p>
          <a:p>
            <a:endParaRPr lang="en-GB" sz="2400" b="1"/>
          </a:p>
          <a:p>
            <a:r>
              <a:rPr lang="en-GB" sz="2400" b="1"/>
              <a:t>We will not be collecting money in.</a:t>
            </a:r>
          </a:p>
          <a:p>
            <a:endParaRPr lang="en-GB" sz="2400" b="1"/>
          </a:p>
          <a:p>
            <a:r>
              <a:rPr lang="en-GB" sz="2400" b="1"/>
              <a:t>It will be your child’s responsibility. </a:t>
            </a:r>
          </a:p>
        </p:txBody>
      </p:sp>
    </p:spTree>
    <p:extLst>
      <p:ext uri="{BB962C8B-B14F-4D97-AF65-F5344CB8AC3E}">
        <p14:creationId xmlns:p14="http://schemas.microsoft.com/office/powerpoint/2010/main" val="1727976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326E71-3E4F-4203-AB59-6F2541FA2964}"/>
              </a:ext>
            </a:extLst>
          </p:cNvPr>
          <p:cNvPicPr>
            <a:picLocks noChangeAspect="1"/>
          </p:cNvPicPr>
          <p:nvPr/>
        </p:nvPicPr>
        <p:blipFill>
          <a:blip r:embed="rId3"/>
          <a:stretch>
            <a:fillRect/>
          </a:stretch>
        </p:blipFill>
        <p:spPr>
          <a:xfrm>
            <a:off x="240284" y="220263"/>
            <a:ext cx="11711431" cy="6317806"/>
          </a:xfrm>
          <a:prstGeom prst="rect">
            <a:avLst/>
          </a:prstGeom>
        </p:spPr>
      </p:pic>
      <p:sp>
        <p:nvSpPr>
          <p:cNvPr id="6" name="Rectangle 5"/>
          <p:cNvSpPr/>
          <p:nvPr/>
        </p:nvSpPr>
        <p:spPr>
          <a:xfrm>
            <a:off x="837744" y="1125497"/>
            <a:ext cx="4729679" cy="5109091"/>
          </a:xfrm>
          <a:prstGeom prst="rect">
            <a:avLst/>
          </a:prstGeom>
        </p:spPr>
        <p:txBody>
          <a:bodyPr wrap="square">
            <a:spAutoFit/>
          </a:bodyPr>
          <a:lstStyle/>
          <a:p>
            <a:r>
              <a:rPr lang="en-GB" sz="1400" b="1"/>
              <a:t>🎒 PGL Residential Trip – Packing List for 3 Days</a:t>
            </a:r>
          </a:p>
          <a:p>
            <a:r>
              <a:rPr lang="en-GB" sz="1400" b="1" u="sng"/>
              <a:t>👕 Clothing</a:t>
            </a:r>
          </a:p>
          <a:p>
            <a:pPr>
              <a:buFont typeface="Arial" panose="020B0604020202020204" pitchFamily="34" charset="0"/>
              <a:buChar char="•"/>
            </a:pPr>
            <a:r>
              <a:rPr lang="en-GB" sz="1400" b="1"/>
              <a:t>3 x t-shirts or tops</a:t>
            </a:r>
          </a:p>
          <a:p>
            <a:pPr>
              <a:buFont typeface="Arial" panose="020B0604020202020204" pitchFamily="34" charset="0"/>
              <a:buChar char="•"/>
            </a:pPr>
            <a:r>
              <a:rPr lang="en-GB" sz="1400" b="1"/>
              <a:t>3 x pairs of trousers/leggings/joggers (not jeans – they don’t dry easily)</a:t>
            </a:r>
          </a:p>
          <a:p>
            <a:pPr>
              <a:buFont typeface="Arial" panose="020B0604020202020204" pitchFamily="34" charset="0"/>
              <a:buChar char="•"/>
            </a:pPr>
            <a:r>
              <a:rPr lang="en-GB" sz="1400" b="1"/>
              <a:t>3 x sets of underwear and socks</a:t>
            </a:r>
          </a:p>
          <a:p>
            <a:pPr>
              <a:buFont typeface="Arial" panose="020B0604020202020204" pitchFamily="34" charset="0"/>
              <a:buChar char="•"/>
            </a:pPr>
            <a:r>
              <a:rPr lang="en-GB" sz="1400" b="1"/>
              <a:t>1 x warm jumper or hoodie</a:t>
            </a:r>
          </a:p>
          <a:p>
            <a:pPr>
              <a:buFont typeface="Arial" panose="020B0604020202020204" pitchFamily="34" charset="0"/>
              <a:buChar char="•"/>
            </a:pPr>
            <a:r>
              <a:rPr lang="en-GB" sz="1400" b="1"/>
              <a:t>1 x waterproof jacket or coat</a:t>
            </a:r>
          </a:p>
          <a:p>
            <a:pPr>
              <a:buFont typeface="Arial" panose="020B0604020202020204" pitchFamily="34" charset="0"/>
              <a:buChar char="•"/>
            </a:pPr>
            <a:r>
              <a:rPr lang="en-GB" sz="1400" b="1"/>
              <a:t>1 x pair of old trainers (for outdoor activities – they may get muddy/wet!)</a:t>
            </a:r>
          </a:p>
          <a:p>
            <a:pPr>
              <a:buFont typeface="Arial" panose="020B0604020202020204" pitchFamily="34" charset="0"/>
              <a:buChar char="•"/>
            </a:pPr>
            <a:r>
              <a:rPr lang="en-GB" sz="1400" b="1"/>
              <a:t>1 x pair of clean trainers/shoes (for indoors)</a:t>
            </a:r>
          </a:p>
          <a:p>
            <a:pPr>
              <a:buFont typeface="Arial" panose="020B0604020202020204" pitchFamily="34" charset="0"/>
              <a:buChar char="•"/>
            </a:pPr>
            <a:r>
              <a:rPr lang="en-GB" sz="1400" b="1"/>
              <a:t>1 x set of pyjamas</a:t>
            </a:r>
          </a:p>
          <a:p>
            <a:pPr>
              <a:buFont typeface="Arial" panose="020B0604020202020204" pitchFamily="34" charset="0"/>
              <a:buChar char="•"/>
            </a:pPr>
            <a:r>
              <a:rPr lang="en-GB" sz="1400" b="1"/>
              <a:t>1 x hat/cap (for sun protection) or warm hat/gloves (if cold weather)</a:t>
            </a:r>
          </a:p>
          <a:p>
            <a:r>
              <a:rPr lang="en-GB" sz="1400" b="1" u="sng"/>
              <a:t>🛁 Toiletries</a:t>
            </a:r>
          </a:p>
          <a:p>
            <a:pPr>
              <a:buFont typeface="Arial" panose="020B0604020202020204" pitchFamily="34" charset="0"/>
              <a:buChar char="•"/>
            </a:pPr>
            <a:r>
              <a:rPr lang="en-GB" sz="1400" b="1"/>
              <a:t>Toothbrush &amp; toothpaste</a:t>
            </a:r>
          </a:p>
          <a:p>
            <a:pPr>
              <a:buFont typeface="Arial" panose="020B0604020202020204" pitchFamily="34" charset="0"/>
              <a:buChar char="•"/>
            </a:pPr>
            <a:r>
              <a:rPr lang="en-GB" sz="1400" b="1"/>
              <a:t>Hairbrush/comb</a:t>
            </a:r>
          </a:p>
          <a:p>
            <a:pPr>
              <a:buFont typeface="Arial" panose="020B0604020202020204" pitchFamily="34" charset="0"/>
              <a:buChar char="•"/>
            </a:pPr>
            <a:r>
              <a:rPr lang="en-GB" sz="1400" b="1"/>
              <a:t>Soap/shower gel</a:t>
            </a:r>
          </a:p>
          <a:p>
            <a:pPr>
              <a:buFont typeface="Arial" panose="020B0604020202020204" pitchFamily="34" charset="0"/>
              <a:buChar char="•"/>
            </a:pPr>
            <a:r>
              <a:rPr lang="en-GB" sz="1400" b="1"/>
              <a:t>Shampoo &amp; conditioner</a:t>
            </a:r>
          </a:p>
          <a:p>
            <a:pPr>
              <a:buFont typeface="Arial" panose="020B0604020202020204" pitchFamily="34" charset="0"/>
              <a:buChar char="•"/>
            </a:pPr>
            <a:r>
              <a:rPr lang="en-GB" sz="1400" b="1"/>
              <a:t>Deodorant (roll-on preferred – no sprays)</a:t>
            </a:r>
          </a:p>
          <a:p>
            <a:pPr>
              <a:buFont typeface="Arial" panose="020B0604020202020204" pitchFamily="34" charset="0"/>
              <a:buChar char="•"/>
            </a:pPr>
            <a:r>
              <a:rPr lang="en-GB" sz="1400" b="1"/>
              <a:t>Towel for showering</a:t>
            </a:r>
          </a:p>
          <a:p>
            <a:pPr>
              <a:buFont typeface="Arial" panose="020B0604020202020204" pitchFamily="34" charset="0"/>
              <a:buChar char="•"/>
            </a:pPr>
            <a:r>
              <a:rPr lang="en-GB" sz="1400" b="1"/>
              <a:t>Small towel or flannel (optional)</a:t>
            </a:r>
          </a:p>
          <a:p>
            <a:endParaRPr lang="en-GB"/>
          </a:p>
        </p:txBody>
      </p:sp>
      <p:sp>
        <p:nvSpPr>
          <p:cNvPr id="3" name="TextBox 2">
            <a:extLst>
              <a:ext uri="{FF2B5EF4-FFF2-40B4-BE49-F238E27FC236}">
                <a16:creationId xmlns:a16="http://schemas.microsoft.com/office/drawing/2014/main" id="{75E4D8BB-E015-411F-91D5-CFC883874171}"/>
              </a:ext>
            </a:extLst>
          </p:cNvPr>
          <p:cNvSpPr txBox="1"/>
          <p:nvPr/>
        </p:nvSpPr>
        <p:spPr>
          <a:xfrm>
            <a:off x="733927" y="162030"/>
            <a:ext cx="5101390" cy="707886"/>
          </a:xfrm>
          <a:prstGeom prst="rect">
            <a:avLst/>
          </a:prstGeom>
          <a:noFill/>
        </p:spPr>
        <p:txBody>
          <a:bodyPr wrap="square" rtlCol="0">
            <a:spAutoFit/>
          </a:bodyPr>
          <a:lstStyle/>
          <a:p>
            <a:r>
              <a:rPr lang="en-GB" sz="4000" b="1" u="sng"/>
              <a:t>What to Bring…</a:t>
            </a:r>
          </a:p>
        </p:txBody>
      </p:sp>
      <p:sp>
        <p:nvSpPr>
          <p:cNvPr id="4" name="TextBox 3">
            <a:extLst>
              <a:ext uri="{FF2B5EF4-FFF2-40B4-BE49-F238E27FC236}">
                <a16:creationId xmlns:a16="http://schemas.microsoft.com/office/drawing/2014/main" id="{D78A2873-9E41-FCC0-A4BD-FFF7ECE76CD6}"/>
              </a:ext>
            </a:extLst>
          </p:cNvPr>
          <p:cNvSpPr txBox="1"/>
          <p:nvPr/>
        </p:nvSpPr>
        <p:spPr>
          <a:xfrm>
            <a:off x="6748041" y="1041722"/>
            <a:ext cx="4606215" cy="4708981"/>
          </a:xfrm>
          <a:prstGeom prst="rect">
            <a:avLst/>
          </a:prstGeom>
          <a:noFill/>
        </p:spPr>
        <p:txBody>
          <a:bodyPr wrap="square" rtlCol="0">
            <a:spAutoFit/>
          </a:bodyPr>
          <a:lstStyle/>
          <a:p>
            <a:r>
              <a:rPr lang="en-GB" sz="2000" b="1" u="sng"/>
              <a:t>🛏️ Bedding</a:t>
            </a:r>
          </a:p>
          <a:p>
            <a:pPr marL="742950" lvl="1" indent="-285750">
              <a:buFont typeface="Arial" panose="020B0604020202020204" pitchFamily="34" charset="0"/>
              <a:buChar char="•"/>
            </a:pPr>
            <a:r>
              <a:rPr lang="en-GB" sz="2000" b="1"/>
              <a:t>Sleeping bag or duvet.</a:t>
            </a:r>
          </a:p>
          <a:p>
            <a:pPr marL="742950" lvl="1" indent="-285750">
              <a:buFont typeface="Arial" panose="020B0604020202020204" pitchFamily="34" charset="0"/>
              <a:buChar char="•"/>
            </a:pPr>
            <a:r>
              <a:rPr lang="en-GB" sz="2000" b="1"/>
              <a:t>Pillow and pillowcase.</a:t>
            </a:r>
          </a:p>
          <a:p>
            <a:r>
              <a:rPr lang="en-GB" sz="2000" b="1" u="sng"/>
              <a:t>👜 Other Essentials</a:t>
            </a:r>
          </a:p>
          <a:p>
            <a:pPr>
              <a:buFont typeface="Arial" panose="020B0604020202020204" pitchFamily="34" charset="0"/>
              <a:buChar char="•"/>
            </a:pPr>
            <a:r>
              <a:rPr lang="en-GB" sz="2000" b="1"/>
              <a:t>Reusable water bottle.</a:t>
            </a:r>
          </a:p>
          <a:p>
            <a:pPr>
              <a:buFont typeface="Arial" panose="020B0604020202020204" pitchFamily="34" charset="0"/>
              <a:buChar char="•"/>
            </a:pPr>
            <a:r>
              <a:rPr lang="en-GB" sz="2000" b="1"/>
              <a:t>Small backpack/day bag.</a:t>
            </a:r>
          </a:p>
          <a:p>
            <a:pPr>
              <a:buFont typeface="Arial" panose="020B0604020202020204" pitchFamily="34" charset="0"/>
              <a:buChar char="•"/>
            </a:pPr>
            <a:r>
              <a:rPr lang="en-GB" sz="2000" b="1"/>
              <a:t>Plastic bag/bin liner (for dirty clothes)</a:t>
            </a:r>
          </a:p>
          <a:p>
            <a:pPr>
              <a:buFont typeface="Arial" panose="020B0604020202020204" pitchFamily="34" charset="0"/>
              <a:buChar char="•"/>
            </a:pPr>
            <a:r>
              <a:rPr lang="en-GB" sz="2000" b="1"/>
              <a:t>Book, notebook, or quiet activity for free time</a:t>
            </a:r>
          </a:p>
          <a:p>
            <a:pPr>
              <a:buFont typeface="Arial" panose="020B0604020202020204" pitchFamily="34" charset="0"/>
              <a:buChar char="•"/>
            </a:pPr>
            <a:r>
              <a:rPr lang="en-GB" sz="2000" b="1"/>
              <a:t>Hair ties (for long hair – needed for activities)</a:t>
            </a:r>
          </a:p>
          <a:p>
            <a:r>
              <a:rPr lang="en-GB" sz="2000" b="1" u="sng"/>
              <a:t>🚫 Do Not Bring</a:t>
            </a:r>
          </a:p>
          <a:p>
            <a:pPr>
              <a:buFont typeface="Arial" panose="020B0604020202020204" pitchFamily="34" charset="0"/>
              <a:buChar char="•"/>
            </a:pPr>
            <a:r>
              <a:rPr lang="en-GB" sz="2000" b="1"/>
              <a:t>Mobile phones or electronics</a:t>
            </a:r>
          </a:p>
          <a:p>
            <a:pPr>
              <a:buFont typeface="Arial" panose="020B0604020202020204" pitchFamily="34" charset="0"/>
              <a:buChar char="•"/>
            </a:pPr>
            <a:r>
              <a:rPr lang="en-GB" sz="2000" b="1"/>
              <a:t>Expensive items or jewellery</a:t>
            </a:r>
          </a:p>
          <a:p>
            <a:pPr>
              <a:buFont typeface="Arial" panose="020B0604020202020204" pitchFamily="34" charset="0"/>
              <a:buChar char="•"/>
            </a:pPr>
            <a:r>
              <a:rPr lang="en-GB" sz="2000" b="1"/>
              <a:t>Aerosol sprays – pack roll on deodorant . </a:t>
            </a:r>
            <a:endParaRPr lang="en-GB" sz="2800" b="1"/>
          </a:p>
        </p:txBody>
      </p:sp>
    </p:spTree>
    <p:extLst>
      <p:ext uri="{BB962C8B-B14F-4D97-AF65-F5344CB8AC3E}">
        <p14:creationId xmlns:p14="http://schemas.microsoft.com/office/powerpoint/2010/main" val="4049813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96367E-CD0D-4668-A4A3-5E46FBEF5761}"/>
              </a:ext>
            </a:extLst>
          </p:cNvPr>
          <p:cNvPicPr>
            <a:picLocks noChangeAspect="1"/>
          </p:cNvPicPr>
          <p:nvPr/>
        </p:nvPicPr>
        <p:blipFill>
          <a:blip r:embed="rId3"/>
          <a:stretch>
            <a:fillRect/>
          </a:stretch>
        </p:blipFill>
        <p:spPr>
          <a:xfrm>
            <a:off x="240284" y="90258"/>
            <a:ext cx="11711431" cy="6690510"/>
          </a:xfrm>
          <a:prstGeom prst="rect">
            <a:avLst/>
          </a:prstGeom>
        </p:spPr>
      </p:pic>
      <p:sp>
        <p:nvSpPr>
          <p:cNvPr id="4" name="Rectangle 3"/>
          <p:cNvSpPr/>
          <p:nvPr/>
        </p:nvSpPr>
        <p:spPr>
          <a:xfrm>
            <a:off x="285966" y="0"/>
            <a:ext cx="5426421" cy="646331"/>
          </a:xfrm>
          <a:prstGeom prst="rect">
            <a:avLst/>
          </a:prstGeom>
          <a:noFill/>
        </p:spPr>
        <p:txBody>
          <a:bodyPr wrap="none" lIns="91440" tIns="45720" rIns="91440" bIns="45720">
            <a:spAutoFit/>
          </a:bodyPr>
          <a:lstStyle/>
          <a:p>
            <a:pPr algn="ctr"/>
            <a:r>
              <a:rPr lang="en-US" sz="36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Frequently asked questions</a:t>
            </a:r>
          </a:p>
        </p:txBody>
      </p:sp>
      <p:sp>
        <p:nvSpPr>
          <p:cNvPr id="8" name="TextBox 2"/>
          <p:cNvSpPr txBox="1">
            <a:spLocks noChangeArrowheads="1"/>
          </p:cNvSpPr>
          <p:nvPr/>
        </p:nvSpPr>
        <p:spPr bwMode="auto">
          <a:xfrm>
            <a:off x="285966" y="624447"/>
            <a:ext cx="11662780"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1600">
                <a:solidFill>
                  <a:srgbClr val="0070C0"/>
                </a:solidFill>
                <a:latin typeface="+mn-lt"/>
              </a:rPr>
              <a:t>. </a:t>
            </a:r>
          </a:p>
          <a:p>
            <a:pPr eaLnBrk="1" hangingPunct="1">
              <a:spcBef>
                <a:spcPct val="0"/>
              </a:spcBef>
              <a:buFontTx/>
              <a:buNone/>
            </a:pPr>
            <a:r>
              <a:rPr lang="en-GB" altLang="en-US" sz="1600">
                <a:latin typeface="+mn-lt"/>
              </a:rPr>
              <a:t>Can my child bring their mobile phone?</a:t>
            </a:r>
          </a:p>
          <a:p>
            <a:pPr eaLnBrk="1" hangingPunct="1">
              <a:spcBef>
                <a:spcPct val="0"/>
              </a:spcBef>
              <a:buFontTx/>
              <a:buNone/>
            </a:pPr>
            <a:r>
              <a:rPr lang="en-GB" altLang="en-US" sz="1600" b="1">
                <a:solidFill>
                  <a:srgbClr val="0070C0"/>
                </a:solidFill>
                <a:latin typeface="+mn-lt"/>
              </a:rPr>
              <a:t>No </a:t>
            </a:r>
            <a:r>
              <a:rPr lang="en-GB" altLang="en-US" sz="1600">
                <a:solidFill>
                  <a:srgbClr val="0070C0"/>
                </a:solidFill>
                <a:latin typeface="+mn-lt"/>
              </a:rPr>
              <a:t>– All mobile phones must be left at home. If a child is found in possession of their mobile phone, it will be confiscated.</a:t>
            </a:r>
          </a:p>
          <a:p>
            <a:pPr eaLnBrk="1" hangingPunct="1">
              <a:spcBef>
                <a:spcPct val="0"/>
              </a:spcBef>
              <a:buFontTx/>
              <a:buNone/>
            </a:pPr>
            <a:r>
              <a:rPr lang="en-GB" altLang="en-US" sz="1600">
                <a:latin typeface="+mn-lt"/>
              </a:rPr>
              <a:t>Can my child bring their electronic device / digital camera? </a:t>
            </a:r>
          </a:p>
          <a:p>
            <a:pPr eaLnBrk="1" hangingPunct="1">
              <a:spcBef>
                <a:spcPct val="0"/>
              </a:spcBef>
              <a:buFontTx/>
              <a:buNone/>
            </a:pPr>
            <a:r>
              <a:rPr lang="en-GB" altLang="en-US" sz="1600" b="1">
                <a:solidFill>
                  <a:srgbClr val="0070C0"/>
                </a:solidFill>
                <a:latin typeface="+mn-lt"/>
              </a:rPr>
              <a:t>No </a:t>
            </a:r>
            <a:r>
              <a:rPr lang="en-GB" altLang="en-US" sz="1600">
                <a:solidFill>
                  <a:srgbClr val="0070C0"/>
                </a:solidFill>
                <a:latin typeface="+mn-lt"/>
              </a:rPr>
              <a:t>electronic devices, other than a digital camera are allowed. The camera must be labelled and your son/daughter is responsible for looking after it . </a:t>
            </a:r>
          </a:p>
          <a:p>
            <a:pPr>
              <a:spcBef>
                <a:spcPct val="0"/>
              </a:spcBef>
              <a:buNone/>
            </a:pPr>
            <a:r>
              <a:rPr lang="en-GB" altLang="en-US" sz="1600">
                <a:latin typeface="+mn-lt"/>
              </a:rPr>
              <a:t>Will they get enough food to eat?</a:t>
            </a:r>
          </a:p>
          <a:p>
            <a:pPr eaLnBrk="1" hangingPunct="1">
              <a:spcBef>
                <a:spcPct val="0"/>
              </a:spcBef>
              <a:buFontTx/>
              <a:buNone/>
            </a:pPr>
            <a:r>
              <a:rPr lang="en-GB" altLang="en-US" sz="1600">
                <a:solidFill>
                  <a:srgbClr val="0070C0"/>
                </a:solidFill>
                <a:latin typeface="+mn-lt"/>
              </a:rPr>
              <a:t>There is plenty of hot and cold choices in the dining hall. </a:t>
            </a:r>
          </a:p>
          <a:p>
            <a:pPr eaLnBrk="1" hangingPunct="1">
              <a:spcBef>
                <a:spcPct val="0"/>
              </a:spcBef>
              <a:buFontTx/>
              <a:buNone/>
            </a:pPr>
            <a:r>
              <a:rPr lang="en-GB" altLang="en-US" sz="1600">
                <a:latin typeface="+mn-lt"/>
              </a:rPr>
              <a:t>Which members of staff are going with the group?</a:t>
            </a:r>
          </a:p>
          <a:p>
            <a:pPr eaLnBrk="1" hangingPunct="1">
              <a:spcBef>
                <a:spcPct val="0"/>
              </a:spcBef>
              <a:buFontTx/>
              <a:buNone/>
            </a:pPr>
            <a:r>
              <a:rPr lang="en-GB" altLang="en-US" sz="1600">
                <a:solidFill>
                  <a:srgbClr val="0070C0"/>
                </a:solidFill>
                <a:latin typeface="+mn-lt"/>
              </a:rPr>
              <a:t>Mr Bucknall and Ms Matheson </a:t>
            </a:r>
          </a:p>
          <a:p>
            <a:pPr eaLnBrk="1" hangingPunct="1">
              <a:spcBef>
                <a:spcPct val="0"/>
              </a:spcBef>
              <a:buFontTx/>
              <a:buNone/>
            </a:pPr>
            <a:r>
              <a:rPr lang="en-GB" altLang="en-US" sz="1600">
                <a:latin typeface="+mn-lt"/>
              </a:rPr>
              <a:t>Are there first aiders on site?</a:t>
            </a:r>
          </a:p>
          <a:p>
            <a:pPr eaLnBrk="1" hangingPunct="1">
              <a:spcBef>
                <a:spcPct val="0"/>
              </a:spcBef>
              <a:buFontTx/>
              <a:buNone/>
            </a:pPr>
            <a:r>
              <a:rPr lang="en-GB" altLang="en-US" sz="1600">
                <a:solidFill>
                  <a:srgbClr val="0070C0"/>
                </a:solidFill>
                <a:latin typeface="+mn-lt"/>
              </a:rPr>
              <a:t>All instructors are trained in first aid and there are first aiders available at all times. Mr Bucknall  is also first aid trained. </a:t>
            </a:r>
          </a:p>
          <a:p>
            <a:pPr eaLnBrk="1" hangingPunct="1">
              <a:spcBef>
                <a:spcPct val="0"/>
              </a:spcBef>
              <a:buFontTx/>
              <a:buNone/>
            </a:pPr>
            <a:endParaRPr lang="en-GB" altLang="en-US" sz="1600">
              <a:solidFill>
                <a:srgbClr val="0070C0"/>
              </a:solidFill>
              <a:latin typeface="+mn-lt"/>
            </a:endParaRPr>
          </a:p>
          <a:p>
            <a:pPr eaLnBrk="1" hangingPunct="1">
              <a:spcBef>
                <a:spcPct val="0"/>
              </a:spcBef>
              <a:buFontTx/>
              <a:buNone/>
            </a:pPr>
            <a:r>
              <a:rPr lang="en-GB" altLang="en-US" sz="1600">
                <a:latin typeface="+mn-lt"/>
              </a:rPr>
              <a:t>My child has medication – what do I need to do next? </a:t>
            </a:r>
          </a:p>
          <a:p>
            <a:pPr eaLnBrk="1" hangingPunct="1">
              <a:spcBef>
                <a:spcPct val="0"/>
              </a:spcBef>
              <a:buFontTx/>
              <a:buNone/>
            </a:pPr>
            <a:r>
              <a:rPr lang="en-GB" altLang="en-US" sz="1600">
                <a:solidFill>
                  <a:schemeClr val="accent5">
                    <a:lumMod val="75000"/>
                  </a:schemeClr>
                </a:solidFill>
                <a:latin typeface="+mn-lt"/>
              </a:rPr>
              <a:t>All medication must be placed in the correct box, which contains the prescription information on it. It must be in date and should be labelled clearly with your child’s name on both the box and bottle/tablets.</a:t>
            </a:r>
          </a:p>
          <a:p>
            <a:pPr eaLnBrk="1" hangingPunct="1">
              <a:spcBef>
                <a:spcPct val="0"/>
              </a:spcBef>
              <a:buFontTx/>
              <a:buNone/>
            </a:pPr>
            <a:r>
              <a:rPr lang="en-GB" altLang="en-US" sz="1600">
                <a:latin typeface="+mn-lt"/>
              </a:rPr>
              <a:t>Can my child bring money with them?</a:t>
            </a:r>
          </a:p>
          <a:p>
            <a:pPr eaLnBrk="1" hangingPunct="1">
              <a:spcBef>
                <a:spcPct val="0"/>
              </a:spcBef>
              <a:buFontTx/>
              <a:buNone/>
            </a:pPr>
            <a:r>
              <a:rPr lang="en-GB" altLang="en-US" sz="1600" b="1">
                <a:solidFill>
                  <a:schemeClr val="accent5"/>
                </a:solidFill>
                <a:latin typeface="+mn-lt"/>
              </a:rPr>
              <a:t>Yes</a:t>
            </a:r>
            <a:r>
              <a:rPr lang="en-GB" altLang="en-US" sz="1600">
                <a:solidFill>
                  <a:schemeClr val="accent5"/>
                </a:solidFill>
                <a:latin typeface="+mn-lt"/>
              </a:rPr>
              <a:t>, your child can bring up to £10.00 </a:t>
            </a:r>
          </a:p>
          <a:p>
            <a:pPr eaLnBrk="1" hangingPunct="1">
              <a:spcBef>
                <a:spcPct val="0"/>
              </a:spcBef>
              <a:buFontTx/>
              <a:buNone/>
            </a:pPr>
            <a:r>
              <a:rPr lang="en-GB" altLang="en-US" sz="1600">
                <a:latin typeface="+mn-lt"/>
              </a:rPr>
              <a:t>What if my child becomes homesick?</a:t>
            </a:r>
          </a:p>
          <a:p>
            <a:pPr eaLnBrk="1" hangingPunct="1">
              <a:spcBef>
                <a:spcPct val="0"/>
              </a:spcBef>
              <a:buFontTx/>
              <a:buNone/>
            </a:pPr>
            <a:r>
              <a:rPr lang="en-GB" altLang="en-US" sz="1600">
                <a:solidFill>
                  <a:schemeClr val="accent5"/>
                </a:solidFill>
                <a:latin typeface="+mn-lt"/>
              </a:rPr>
              <a:t>The staff on the trip are extremely experienced and will deal with all incidents of homesickness with compassion.</a:t>
            </a:r>
          </a:p>
          <a:p>
            <a:pPr eaLnBrk="1" hangingPunct="1">
              <a:spcBef>
                <a:spcPct val="0"/>
              </a:spcBef>
              <a:buFontTx/>
              <a:buNone/>
            </a:pPr>
            <a:endParaRPr lang="en-GB" altLang="en-US" sz="1800"/>
          </a:p>
        </p:txBody>
      </p:sp>
    </p:spTree>
    <p:extLst>
      <p:ext uri="{BB962C8B-B14F-4D97-AF65-F5344CB8AC3E}">
        <p14:creationId xmlns:p14="http://schemas.microsoft.com/office/powerpoint/2010/main" val="4149641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C23C07ABAA8E40BFA93F1058B07BC1" ma:contentTypeVersion="12" ma:contentTypeDescription="Create a new document." ma:contentTypeScope="" ma:versionID="6a111d9c258a9b7a36879bb0242bfaff">
  <xsd:schema xmlns:xsd="http://www.w3.org/2001/XMLSchema" xmlns:xs="http://www.w3.org/2001/XMLSchema" xmlns:p="http://schemas.microsoft.com/office/2006/metadata/properties" xmlns:ns2="5a091e83-7b4e-4d0f-b5ff-4911a9e22d50" xmlns:ns3="dcbb09ad-de3f-4fcd-95c6-0bc07cf8ff2d" targetNamespace="http://schemas.microsoft.com/office/2006/metadata/properties" ma:root="true" ma:fieldsID="77afe362f0ac2862eb9125ad8fe9912b" ns2:_="" ns3:_="">
    <xsd:import namespace="5a091e83-7b4e-4d0f-b5ff-4911a9e22d50"/>
    <xsd:import namespace="dcbb09ad-de3f-4fcd-95c6-0bc07cf8ff2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091e83-7b4e-4d0f-b5ff-4911a9e22d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d895547-0c3c-4e9d-b3b5-0e090459449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cbb09ad-de3f-4fcd-95c6-0bc07cf8ff2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241282fe-19ee-4102-acf2-7e0b886ca9c1}" ma:internalName="TaxCatchAll" ma:showField="CatchAllData" ma:web="dcbb09ad-de3f-4fcd-95c6-0bc07cf8ff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a091e83-7b4e-4d0f-b5ff-4911a9e22d50">
      <Terms xmlns="http://schemas.microsoft.com/office/infopath/2007/PartnerControls"/>
    </lcf76f155ced4ddcb4097134ff3c332f>
    <TaxCatchAll xmlns="dcbb09ad-de3f-4fcd-95c6-0bc07cf8ff2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EE5BF6-47FD-4CA3-89CF-DFC3BDC21BF5}">
  <ds:schemaRefs>
    <ds:schemaRef ds:uri="5a091e83-7b4e-4d0f-b5ff-4911a9e22d50"/>
    <ds:schemaRef ds:uri="dcbb09ad-de3f-4fcd-95c6-0bc07cf8ff2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9D27F11-6375-44B2-B3B0-CB7A936E7A86}">
  <ds:schemaRefs>
    <ds:schemaRef ds:uri="5a091e83-7b4e-4d0f-b5ff-4911a9e22d50"/>
    <ds:schemaRef ds:uri="dcbb09ad-de3f-4fcd-95c6-0bc07cf8ff2d"/>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A310EFC-1162-4710-A727-0ED82C03AB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6</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Pupils: En suite rooms sleeping 4/5 per room. Adults: En suite single/twin room at the edge / middle of children’s accommodation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Mooney</dc:creator>
  <cp:revision>3</cp:revision>
  <dcterms:created xsi:type="dcterms:W3CDTF">2016-06-15T09:05:27Z</dcterms:created>
  <dcterms:modified xsi:type="dcterms:W3CDTF">2026-10-06T13:21:53Z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0x01010075C23C07ABAA8E40BFA93F1058B07BC1</vt:lpwstr>
  </property>
</Properties>
</file>